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Lst>
  <p:notesMasterIdLst>
    <p:notesMasterId r:id="rId53"/>
  </p:notesMasterIdLst>
  <p:sldIdLst>
    <p:sldId id="411" r:id="rId5"/>
    <p:sldId id="413" r:id="rId6"/>
    <p:sldId id="414" r:id="rId7"/>
    <p:sldId id="259" r:id="rId8"/>
    <p:sldId id="285" r:id="rId9"/>
    <p:sldId id="340" r:id="rId10"/>
    <p:sldId id="403" r:id="rId11"/>
    <p:sldId id="261" r:id="rId12"/>
    <p:sldId id="262" r:id="rId13"/>
    <p:sldId id="383" r:id="rId14"/>
    <p:sldId id="408" r:id="rId15"/>
    <p:sldId id="426" r:id="rId16"/>
    <p:sldId id="1778" r:id="rId17"/>
    <p:sldId id="440" r:id="rId18"/>
    <p:sldId id="428" r:id="rId19"/>
    <p:sldId id="429" r:id="rId20"/>
    <p:sldId id="430" r:id="rId21"/>
    <p:sldId id="441" r:id="rId22"/>
    <p:sldId id="442" r:id="rId23"/>
    <p:sldId id="415" r:id="rId24"/>
    <p:sldId id="416" r:id="rId25"/>
    <p:sldId id="417" r:id="rId26"/>
    <p:sldId id="267" r:id="rId27"/>
    <p:sldId id="432" r:id="rId28"/>
    <p:sldId id="433" r:id="rId29"/>
    <p:sldId id="434" r:id="rId30"/>
    <p:sldId id="435" r:id="rId31"/>
    <p:sldId id="436" r:id="rId32"/>
    <p:sldId id="437" r:id="rId33"/>
    <p:sldId id="438" r:id="rId34"/>
    <p:sldId id="439" r:id="rId35"/>
    <p:sldId id="387" r:id="rId36"/>
    <p:sldId id="388" r:id="rId37"/>
    <p:sldId id="389" r:id="rId38"/>
    <p:sldId id="1844" r:id="rId39"/>
    <p:sldId id="399" r:id="rId40"/>
    <p:sldId id="369" r:id="rId41"/>
    <p:sldId id="402" r:id="rId42"/>
    <p:sldId id="404" r:id="rId43"/>
    <p:sldId id="400" r:id="rId44"/>
    <p:sldId id="401" r:id="rId45"/>
    <p:sldId id="336" r:id="rId46"/>
    <p:sldId id="327" r:id="rId47"/>
    <p:sldId id="328" r:id="rId48"/>
    <p:sldId id="329" r:id="rId49"/>
    <p:sldId id="331" r:id="rId50"/>
    <p:sldId id="281" r:id="rId51"/>
    <p:sldId id="184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766" autoAdjust="0"/>
  </p:normalViewPr>
  <p:slideViewPr>
    <p:cSldViewPr snapToGrid="0">
      <p:cViewPr varScale="1">
        <p:scale>
          <a:sx n="91" d="100"/>
          <a:sy n="91" d="100"/>
        </p:scale>
        <p:origin x="516" y="9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6/29/2018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a:t>
            </a:r>
            <a:r>
              <a:rPr lang="en-US" baseline="0" dirty="0"/>
              <a:t> the </a:t>
            </a:r>
            <a:r>
              <a:rPr lang="en-US" sz="1200" baseline="0" dirty="0"/>
              <a:t>r</a:t>
            </a:r>
            <a:r>
              <a:rPr lang="en-US" sz="1200" dirty="0"/>
              <a:t>eal-world Whiteboard Design Case Study dedicated to architecting a highly available SAP NetWeaver solution on Azure</a:t>
            </a:r>
            <a:endParaRPr lang="en-US" sz="9600" b="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181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a:t>
            </a:r>
            <a:r>
              <a:rPr lang="en-US" baseline="0" dirty="0"/>
              <a:t> the technical requirements include the following:</a:t>
            </a:r>
          </a:p>
          <a:p>
            <a:pPr>
              <a:lnSpc>
                <a:spcPct val="100000"/>
              </a:lnSpc>
            </a:pPr>
            <a:r>
              <a:rPr lang="en-US" sz="1200" dirty="0">
                <a:solidFill>
                  <a:schemeClr val="bg1"/>
                </a:solidFill>
              </a:rPr>
              <a:t>SAP ECC NetWeaver (app server) is the application tier</a:t>
            </a:r>
          </a:p>
          <a:p>
            <a:pPr>
              <a:lnSpc>
                <a:spcPct val="100000"/>
              </a:lnSpc>
            </a:pPr>
            <a:r>
              <a:rPr lang="en-US" sz="1200" dirty="0">
                <a:solidFill>
                  <a:schemeClr val="bg1"/>
                </a:solidFill>
              </a:rPr>
              <a:t>SQL Server 2014 is the data tier</a:t>
            </a:r>
          </a:p>
          <a:p>
            <a:pPr>
              <a:lnSpc>
                <a:spcPct val="100000"/>
              </a:lnSpc>
            </a:pPr>
            <a:r>
              <a:rPr lang="en-US" sz="1200" dirty="0">
                <a:solidFill>
                  <a:schemeClr val="bg1"/>
                </a:solidFill>
              </a:rPr>
              <a:t>Application tier requires 30,000 SAPS</a:t>
            </a:r>
          </a:p>
          <a:p>
            <a:pPr>
              <a:lnSpc>
                <a:spcPct val="100000"/>
              </a:lnSpc>
            </a:pPr>
            <a:r>
              <a:rPr lang="en-US" sz="1200" dirty="0">
                <a:solidFill>
                  <a:schemeClr val="bg1"/>
                </a:solidFill>
              </a:rPr>
              <a:t>Database tier needs 15,000 SAPS</a:t>
            </a:r>
          </a:p>
          <a:p>
            <a:pPr>
              <a:lnSpc>
                <a:spcPct val="100000"/>
              </a:lnSpc>
            </a:pPr>
            <a:r>
              <a:rPr lang="en-US" sz="1200" dirty="0">
                <a:solidFill>
                  <a:schemeClr val="bg1"/>
                </a:solidFill>
              </a:rPr>
              <a:t>SLA:</a:t>
            </a:r>
            <a:r>
              <a:rPr lang="en-US" sz="1200" baseline="0" dirty="0">
                <a:solidFill>
                  <a:schemeClr val="bg1"/>
                </a:solidFill>
              </a:rPr>
              <a:t> </a:t>
            </a:r>
            <a:r>
              <a:rPr lang="en-US" sz="1200" dirty="0">
                <a:solidFill>
                  <a:schemeClr val="bg1"/>
                </a:solidFill>
              </a:rPr>
              <a:t>RPO=15 min, RTO=6 hour</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10</a:t>
            </a:fld>
            <a:endParaRPr lang="en-US" dirty="0"/>
          </a:p>
        </p:txBody>
      </p:sp>
    </p:spTree>
    <p:extLst>
      <p:ext uri="{BB962C8B-B14F-4D97-AF65-F5344CB8AC3E}">
        <p14:creationId xmlns:p14="http://schemas.microsoft.com/office/powerpoint/2010/main" val="89331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current state of Contoso’s SAP environment</a:t>
            </a:r>
            <a:r>
              <a:rPr lang="en-US" baseline="0" dirty="0"/>
              <a:t> and benefits of migrating it to Azure.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11</a:t>
            </a:fld>
            <a:endParaRPr lang="en-US" dirty="0"/>
          </a:p>
        </p:txBody>
      </p:sp>
    </p:spTree>
    <p:extLst>
      <p:ext uri="{BB962C8B-B14F-4D97-AF65-F5344CB8AC3E}">
        <p14:creationId xmlns:p14="http://schemas.microsoft.com/office/powerpoint/2010/main" val="2134618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your sizing</a:t>
            </a:r>
            <a:r>
              <a:rPr lang="en-US" baseline="0" dirty="0"/>
              <a:t> exercise, use the table presented on the current slide, and note the sequence of steps you should follow when sizing individual tiers of your solution.</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12</a:t>
            </a:fld>
            <a:endParaRPr lang="en-US" dirty="0"/>
          </a:p>
        </p:txBody>
      </p:sp>
    </p:spTree>
    <p:extLst>
      <p:ext uri="{BB962C8B-B14F-4D97-AF65-F5344CB8AC3E}">
        <p14:creationId xmlns:p14="http://schemas.microsoft.com/office/powerpoint/2010/main" val="4155567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13</a:t>
            </a:fld>
            <a:endParaRPr lang="en-US" dirty="0"/>
          </a:p>
        </p:txBody>
      </p:sp>
    </p:spTree>
    <p:extLst>
      <p:ext uri="{BB962C8B-B14F-4D97-AF65-F5344CB8AC3E}">
        <p14:creationId xmlns:p14="http://schemas.microsoft.com/office/powerpoint/2010/main" val="1744103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HA/DR</a:t>
            </a:r>
            <a:r>
              <a:rPr lang="en-US" baseline="0" dirty="0"/>
              <a:t> design should eliminate all SPOFs and include cross-Azure region resiliency.</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14</a:t>
            </a:fld>
            <a:endParaRPr lang="en-US" dirty="0"/>
          </a:p>
        </p:txBody>
      </p:sp>
    </p:spTree>
    <p:extLst>
      <p:ext uri="{BB962C8B-B14F-4D97-AF65-F5344CB8AC3E}">
        <p14:creationId xmlns:p14="http://schemas.microsoft.com/office/powerpoint/2010/main" val="3700334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estimate the cost of your</a:t>
            </a:r>
            <a:r>
              <a:rPr lang="en-US" baseline="0" dirty="0"/>
              <a:t> solution, use Azure Pricing Calculator.</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15</a:t>
            </a:fld>
            <a:endParaRPr lang="en-US" dirty="0"/>
          </a:p>
        </p:txBody>
      </p:sp>
    </p:spTree>
    <p:extLst>
      <p:ext uri="{BB962C8B-B14F-4D97-AF65-F5344CB8AC3E}">
        <p14:creationId xmlns:p14="http://schemas.microsoft.com/office/powerpoint/2010/main" val="3451903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into account</a:t>
            </a:r>
            <a:r>
              <a:rPr lang="en-US" baseline="0" dirty="0"/>
              <a:t> the reduced pricing offered by AHUB and reserved instances.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16</a:t>
            </a:fld>
            <a:endParaRPr lang="en-US" dirty="0"/>
          </a:p>
        </p:txBody>
      </p:sp>
    </p:spTree>
    <p:extLst>
      <p:ext uri="{BB962C8B-B14F-4D97-AF65-F5344CB8AC3E}">
        <p14:creationId xmlns:p14="http://schemas.microsoft.com/office/powerpoint/2010/main" val="1084328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17</a:t>
            </a:fld>
            <a:endParaRPr lang="en-US" dirty="0"/>
          </a:p>
        </p:txBody>
      </p:sp>
    </p:spTree>
    <p:extLst>
      <p:ext uri="{BB962C8B-B14F-4D97-AF65-F5344CB8AC3E}">
        <p14:creationId xmlns:p14="http://schemas.microsoft.com/office/powerpoint/2010/main" val="634041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18</a:t>
            </a:fld>
            <a:endParaRPr lang="en-US" dirty="0"/>
          </a:p>
        </p:txBody>
      </p:sp>
    </p:spTree>
    <p:extLst>
      <p:ext uri="{BB962C8B-B14F-4D97-AF65-F5344CB8AC3E}">
        <p14:creationId xmlns:p14="http://schemas.microsoft.com/office/powerpoint/2010/main" val="2406987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produce the design, use the following sequence of steps.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19</a:t>
            </a:fld>
            <a:endParaRPr lang="en-US" dirty="0"/>
          </a:p>
        </p:txBody>
      </p:sp>
    </p:spTree>
    <p:extLst>
      <p:ext uri="{BB962C8B-B14F-4D97-AF65-F5344CB8AC3E}">
        <p14:creationId xmlns:p14="http://schemas.microsoft.com/office/powerpoint/2010/main" val="2964984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 and learning objectives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790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it’s time to design the solution</a:t>
            </a:r>
            <a:r>
              <a:rPr lang="en-US" baseline="0" dirty="0"/>
              <a:t> and prepare to present it to the target customer audience in a 15-minute chalk-talk format. The expected timeframe is 60 minutes.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874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it’s time to present the solution </a:t>
            </a:r>
            <a:r>
              <a:rPr lang="en-US" sz="1200" dirty="0">
                <a:solidFill>
                  <a:schemeClr val="bg1"/>
                </a:solidFill>
              </a:rPr>
              <a:t>to the target customer audience in a 15-minute chalk-talk format. The expected timeframe</a:t>
            </a:r>
            <a:r>
              <a:rPr lang="en-US" sz="1200" baseline="0" dirty="0">
                <a:solidFill>
                  <a:schemeClr val="bg1"/>
                </a:solidFill>
              </a:rPr>
              <a:t> is 30 minutes. </a:t>
            </a:r>
          </a:p>
          <a:p>
            <a:r>
              <a:rPr lang="en-US" sz="1200" baseline="0" dirty="0">
                <a:solidFill>
                  <a:schemeClr val="bg1"/>
                </a:solidFill>
              </a:rPr>
              <a:t>To present the solution, use the following sequence of steps: </a:t>
            </a:r>
            <a:endParaRPr lang="en-US" sz="1200" dirty="0">
              <a:solidFill>
                <a:schemeClr val="bg1"/>
              </a:solidFill>
            </a:endParaRPr>
          </a:p>
          <a:p>
            <a:pPr marL="342900" lvl="0" indent="-342900">
              <a:buFont typeface="+mj-lt"/>
              <a:buAutoNum type="arabicPeriod"/>
            </a:pPr>
            <a:r>
              <a:rPr lang="en-US" sz="1200" dirty="0">
                <a:solidFill>
                  <a:schemeClr val="bg1"/>
                </a:solidFill>
              </a:rPr>
              <a:t>Pair with another table. </a:t>
            </a:r>
          </a:p>
          <a:p>
            <a:pPr marL="342900" lvl="0" indent="-342900">
              <a:buFont typeface="+mj-lt"/>
              <a:buAutoNum type="arabicPeriod"/>
            </a:pPr>
            <a:r>
              <a:rPr lang="en-US" sz="1200" dirty="0">
                <a:solidFill>
                  <a:schemeClr val="bg1"/>
                </a:solidFill>
              </a:rPr>
              <a:t>One table is the Microsoft team and the other table is the customer.</a:t>
            </a:r>
          </a:p>
          <a:p>
            <a:pPr marL="342900" lvl="0" indent="-342900">
              <a:buFont typeface="+mj-lt"/>
              <a:buAutoNum type="arabicPeriod"/>
            </a:pPr>
            <a:r>
              <a:rPr lang="en-US" sz="1200" dirty="0">
                <a:solidFill>
                  <a:schemeClr val="bg1"/>
                </a:solidFill>
              </a:rPr>
              <a:t>The Microsoft team presents its proposed solution to the customer.</a:t>
            </a:r>
          </a:p>
          <a:p>
            <a:pPr marL="342900" lvl="0" indent="-342900">
              <a:buFont typeface="+mj-lt"/>
              <a:buAutoNum type="arabicPeriod"/>
            </a:pPr>
            <a:r>
              <a:rPr lang="en-US" sz="1200" dirty="0">
                <a:solidFill>
                  <a:schemeClr val="bg1"/>
                </a:solidFill>
              </a:rPr>
              <a:t>The customer asks one of the objections from the list of objections.</a:t>
            </a:r>
          </a:p>
          <a:p>
            <a:pPr marL="342900" lvl="0" indent="-342900">
              <a:buFont typeface="+mj-lt"/>
              <a:buAutoNum type="arabicPeriod"/>
            </a:pPr>
            <a:r>
              <a:rPr lang="en-US" sz="1200" dirty="0">
                <a:solidFill>
                  <a:schemeClr val="bg1"/>
                </a:solidFill>
              </a:rPr>
              <a:t>The Microsoft team responds to the objection.</a:t>
            </a:r>
          </a:p>
          <a:p>
            <a:pPr marL="342900" lvl="0" indent="-342900">
              <a:buFont typeface="+mj-lt"/>
              <a:buAutoNum type="arabicPeriod"/>
            </a:pPr>
            <a:r>
              <a:rPr lang="en-US" sz="1200" dirty="0">
                <a:solidFill>
                  <a:schemeClr val="bg1"/>
                </a:solidFill>
              </a:rPr>
              <a:t>The customer team gives feedback to the Microsoft team. </a:t>
            </a:r>
          </a:p>
          <a:p>
            <a:pPr marL="342900" lvl="0" indent="-342900">
              <a:buFont typeface="+mj-lt"/>
              <a:buAutoNum type="arabicPeriod"/>
            </a:pPr>
            <a:r>
              <a:rPr lang="en-US" sz="1200" dirty="0">
                <a:solidFill>
                  <a:schemeClr val="bg1"/>
                </a:solidFill>
              </a:rPr>
              <a:t>Tables switch roles and repeat Steps 2 through 6.</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3274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wrap-up</a:t>
            </a:r>
            <a:r>
              <a:rPr lang="en-US" baseline="0" dirty="0"/>
              <a:t> the case study, identify the preferred solution for the case study and compare it with solutions designed by other teams. The expected timeframe for completing this step is 30 minutes.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1901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target</a:t>
            </a:r>
            <a:r>
              <a:rPr lang="en-US" baseline="0" dirty="0"/>
              <a:t> audience should consist of:</a:t>
            </a:r>
          </a:p>
          <a:p>
            <a:pPr marL="252086" indent="-252086">
              <a:buFont typeface="Arial" panose="020B0604020202020204" pitchFamily="34" charset="0"/>
              <a:buChar char="•"/>
            </a:pPr>
            <a:r>
              <a:rPr lang="en-US" sz="2400" dirty="0">
                <a:solidFill>
                  <a:srgbClr val="FFFFFF"/>
                </a:solidFill>
              </a:rPr>
              <a:t>Business Development Manager (BDM) or Application Sponsor (CFO) </a:t>
            </a:r>
          </a:p>
          <a:p>
            <a:pPr marL="594938" lvl="1" indent="-252086">
              <a:buFont typeface="Wingdings" panose="05000000000000000000" pitchFamily="2" charset="2"/>
              <a:buChar char="§"/>
            </a:pPr>
            <a:r>
              <a:rPr lang="en-US" sz="2400" dirty="0">
                <a:solidFill>
                  <a:srgbClr val="FFFFFF"/>
                </a:solidFill>
              </a:rPr>
              <a:t>Funds projects &amp; apps</a:t>
            </a:r>
          </a:p>
          <a:p>
            <a:pPr marL="594938" lvl="1" indent="-252086">
              <a:buFont typeface="Wingdings" panose="05000000000000000000" pitchFamily="2" charset="2"/>
              <a:buChar char="§"/>
            </a:pPr>
            <a:r>
              <a:rPr lang="en-US" sz="2400" dirty="0">
                <a:solidFill>
                  <a:srgbClr val="FFFFFF"/>
                </a:solidFill>
              </a:rPr>
              <a:t>Most interested in public cloud</a:t>
            </a:r>
          </a:p>
          <a:p>
            <a:pPr marL="252086" indent="-252086">
              <a:spcBef>
                <a:spcPts val="1177"/>
              </a:spcBef>
              <a:buFont typeface="Arial" panose="020B0604020202020204" pitchFamily="34" charset="0"/>
              <a:buChar char="•"/>
            </a:pPr>
            <a:r>
              <a:rPr lang="en-US" sz="2400" dirty="0">
                <a:solidFill>
                  <a:srgbClr val="FFFFFF"/>
                </a:solidFill>
              </a:rPr>
              <a:t>Business Unit IT / Developers (Director of SAP Business Analysts, Director of SAP Operations)</a:t>
            </a:r>
          </a:p>
          <a:p>
            <a:pPr marL="594938" lvl="1" indent="-252086">
              <a:buFont typeface="Wingdings" panose="05000000000000000000" pitchFamily="2" charset="2"/>
              <a:buChar char="§"/>
            </a:pPr>
            <a:r>
              <a:rPr lang="en-US" sz="2400" dirty="0">
                <a:solidFill>
                  <a:srgbClr val="FFFFFF"/>
                </a:solidFill>
              </a:rPr>
              <a:t>Reports to BDM and is responsible for coding and testing apps</a:t>
            </a:r>
          </a:p>
          <a:p>
            <a:pPr marL="594938" lvl="1" indent="-252086">
              <a:buFont typeface="Wingdings" panose="05000000000000000000" pitchFamily="2" charset="2"/>
              <a:buChar char="§"/>
            </a:pPr>
            <a:r>
              <a:rPr lang="en-US" sz="2400" dirty="0">
                <a:solidFill>
                  <a:srgbClr val="FFFFFF"/>
                </a:solidFill>
              </a:rPr>
              <a:t>Big influencer of public cloud strategy</a:t>
            </a:r>
          </a:p>
          <a:p>
            <a:pPr marL="252086" indent="-252086">
              <a:spcBef>
                <a:spcPts val="1177"/>
              </a:spcBef>
              <a:buFont typeface="Arial" panose="020B0604020202020204" pitchFamily="34" charset="0"/>
              <a:buChar char="•"/>
            </a:pPr>
            <a:r>
              <a:rPr lang="en-US" sz="2400" dirty="0">
                <a:solidFill>
                  <a:srgbClr val="FFFFFF"/>
                </a:solidFill>
              </a:rPr>
              <a:t>Central IT (VP of IT Operations)</a:t>
            </a:r>
          </a:p>
          <a:p>
            <a:pPr marL="594938" lvl="1" indent="-252086">
              <a:buFont typeface="Wingdings" panose="05000000000000000000" pitchFamily="2" charset="2"/>
              <a:buChar char="§"/>
            </a:pPr>
            <a:r>
              <a:rPr lang="en-US" sz="2400" dirty="0">
                <a:solidFill>
                  <a:srgbClr val="FFFFFF"/>
                </a:solidFill>
              </a:rPr>
              <a:t>Reports into CIO and responsible for operating datacenter</a:t>
            </a:r>
          </a:p>
          <a:p>
            <a:pPr marL="594938" lvl="1" indent="-252086">
              <a:buFont typeface="Wingdings" panose="05000000000000000000" pitchFamily="2" charset="2"/>
              <a:buChar char="§"/>
            </a:pPr>
            <a:r>
              <a:rPr lang="en-US" sz="2400" dirty="0">
                <a:solidFill>
                  <a:srgbClr val="FFFFFF"/>
                </a:solidFill>
              </a:rPr>
              <a:t>Concerned about shadow IT created issues: security/compliance, server sprawl, and lack of control</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23</a:t>
            </a:fld>
            <a:endParaRPr lang="en-US" dirty="0"/>
          </a:p>
        </p:txBody>
      </p:sp>
    </p:spTree>
    <p:extLst>
      <p:ext uri="{BB962C8B-B14F-4D97-AF65-F5344CB8AC3E}">
        <p14:creationId xmlns:p14="http://schemas.microsoft.com/office/powerpoint/2010/main" val="139185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a:t>
            </a:r>
            <a:r>
              <a:rPr lang="en-US" baseline="0" dirty="0"/>
              <a:t>the current state of the Contoso’s SAP environments and compare it with the benefits offered by Azure.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24</a:t>
            </a:fld>
            <a:endParaRPr lang="en-US" dirty="0"/>
          </a:p>
        </p:txBody>
      </p:sp>
    </p:spTree>
    <p:extLst>
      <p:ext uri="{BB962C8B-B14F-4D97-AF65-F5344CB8AC3E}">
        <p14:creationId xmlns:p14="http://schemas.microsoft.com/office/powerpoint/2010/main" val="3433674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existing Contoso environment, here is the proposed sizing of our proposed implementation in Azure.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25</a:t>
            </a:fld>
            <a:endParaRPr lang="en-US" dirty="0"/>
          </a:p>
        </p:txBody>
      </p:sp>
    </p:spTree>
    <p:extLst>
      <p:ext uri="{BB962C8B-B14F-4D97-AF65-F5344CB8AC3E}">
        <p14:creationId xmlns:p14="http://schemas.microsoft.com/office/powerpoint/2010/main" val="711786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 diagram illustrating the complete solution, including the Disaster Recovery environment,</a:t>
            </a:r>
            <a:r>
              <a:rPr lang="en-US" sz="1200" kern="1200" baseline="0" dirty="0">
                <a:solidFill>
                  <a:schemeClr val="tx1"/>
                </a:solidFill>
                <a:effectLst/>
                <a:latin typeface="+mn-lt"/>
                <a:ea typeface="+mn-ea"/>
                <a:cs typeface="+mn-cs"/>
              </a:rPr>
              <a:t> with </a:t>
            </a:r>
            <a:r>
              <a:rPr lang="en-US" sz="1200" dirty="0">
                <a:solidFill>
                  <a:schemeClr val="bg1"/>
                </a:solidFill>
              </a:rPr>
              <a:t>US</a:t>
            </a:r>
            <a:r>
              <a:rPr lang="en-US" sz="1200" baseline="0" dirty="0">
                <a:solidFill>
                  <a:schemeClr val="bg1"/>
                </a:solidFill>
              </a:rPr>
              <a:t> East 2 </a:t>
            </a:r>
            <a:r>
              <a:rPr lang="en-US" sz="1200" dirty="0">
                <a:solidFill>
                  <a:schemeClr val="bg1"/>
                </a:solidFill>
              </a:rPr>
              <a:t>as the primary region and US West 2 as the secondary</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primary Azure region will host highly available ASCS components, leveraging Windows Failover clustering. Access to ASCS components will be provided via an Azure  Internal Load Balancer. The database tier will consist of two highly available SQL Server instances implemented by using SQL Server AlwaysOn and exposed to the application tier via an Internal Load Balancer. We will also rely on SQL Server AlwaysOn to accommodate the disaster recovery requirement by replicating asynchronously content of the AlwaysOn Availability group to the other Azure region. To accomplish high availability on the application tier, we will deploy two Azure VMs hosting the Primary application server an additional application server. </a:t>
            </a:r>
          </a:p>
          <a:p>
            <a:r>
              <a:rPr lang="en-US" sz="1200" kern="1200" dirty="0">
                <a:solidFill>
                  <a:schemeClr val="tx1"/>
                </a:solidFill>
                <a:effectLst/>
                <a:latin typeface="+mn-lt"/>
                <a:ea typeface="+mn-ea"/>
                <a:cs typeface="+mn-cs"/>
              </a:rPr>
              <a:t>The second Azure region will host the third node of the SQL Server AlwaysOn cluster that, during normal business operations, can serve quality assurance, development, and test purposes. Note that, in an event of a disaster, we would need to provision the ASCS and SAP application servers in this region. This can be accomplished by using the backup and restore approach. </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3263530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of the cost of</a:t>
            </a:r>
            <a:r>
              <a:rPr lang="en-US" baseline="0" dirty="0"/>
              <a:t> the proposed solution is not included in the </a:t>
            </a:r>
            <a:r>
              <a:rPr lang="en-US" dirty="0"/>
              <a:t>pricing estimate,</a:t>
            </a:r>
            <a:r>
              <a:rPr lang="en-US" baseline="0" dirty="0"/>
              <a:t> primarily those resulting from the network connectivity infrastructure, licensing, and support requirements.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27</a:t>
            </a:fld>
            <a:endParaRPr lang="en-US" dirty="0"/>
          </a:p>
        </p:txBody>
      </p:sp>
    </p:spTree>
    <p:extLst>
      <p:ext uri="{BB962C8B-B14F-4D97-AF65-F5344CB8AC3E}">
        <p14:creationId xmlns:p14="http://schemas.microsoft.com/office/powerpoint/2010/main" val="927868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estimated</a:t>
            </a:r>
            <a:r>
              <a:rPr lang="en-US" baseline="0" dirty="0"/>
              <a:t> cost of the solution (as of 03/25/18) is $6,347.71 per month.</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28</a:t>
            </a:fld>
            <a:endParaRPr lang="en-US" dirty="0"/>
          </a:p>
        </p:txBody>
      </p:sp>
    </p:spTree>
    <p:extLst>
      <p:ext uri="{BB962C8B-B14F-4D97-AF65-F5344CB8AC3E}">
        <p14:creationId xmlns:p14="http://schemas.microsoft.com/office/powerpoint/2010/main" val="4246118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Demonstrate the usage of the cost calculator worksheet</a:t>
            </a:r>
            <a:r>
              <a:rPr lang="en-US" baseline="0" dirty="0"/>
              <a:t> by double-clicking on the Microsoft Excel Worksheet on the current slide.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29</a:t>
            </a:fld>
            <a:endParaRPr lang="en-US" dirty="0"/>
          </a:p>
        </p:txBody>
      </p:sp>
    </p:spTree>
    <p:extLst>
      <p:ext uri="{BB962C8B-B14F-4D97-AF65-F5344CB8AC3E}">
        <p14:creationId xmlns:p14="http://schemas.microsoft.com/office/powerpoint/2010/main" val="2485361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a:t>
            </a:r>
            <a:r>
              <a:rPr lang="en-US" baseline="0" dirty="0"/>
              <a:t> start by reviewing the customer case study. The intended outcome is to analyze the customer’s needs. The expected timeframe is 30 minutes. </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6813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a:t>
            </a:r>
            <a:r>
              <a:rPr lang="en-US" baseline="0" dirty="0"/>
              <a:t> design:</a:t>
            </a:r>
          </a:p>
          <a:p>
            <a:pPr marL="171450" indent="-171450">
              <a:buFontTx/>
              <a:buChar char="-"/>
            </a:pPr>
            <a:r>
              <a:rPr lang="en-US" baseline="0" dirty="0"/>
              <a:t>Uses SAP certified VM sizes (required)</a:t>
            </a:r>
          </a:p>
          <a:p>
            <a:pPr marL="171450" indent="-171450">
              <a:buFontTx/>
              <a:buChar char="-"/>
            </a:pPr>
            <a:r>
              <a:rPr lang="en-US" baseline="0" dirty="0"/>
              <a:t>Uses Premium Storage for databases (required)</a:t>
            </a:r>
          </a:p>
          <a:p>
            <a:pPr marL="171450" indent="-171450">
              <a:buFontTx/>
              <a:buChar char="-"/>
            </a:pPr>
            <a:r>
              <a:rPr lang="en-US" baseline="0" dirty="0"/>
              <a:t>Accounts additional storage for backup (as per customer’s specifications)</a:t>
            </a:r>
          </a:p>
          <a:p>
            <a:pPr marL="171450" indent="-171450">
              <a:buFontTx/>
              <a:buChar char="-"/>
            </a:pPr>
            <a:r>
              <a:rPr lang="en-US" baseline="0" dirty="0"/>
              <a:t>HA/DR (as per customer’s specifications)</a:t>
            </a:r>
          </a:p>
          <a:p>
            <a:pPr marL="171450" indent="-171450">
              <a:buFontTx/>
              <a:buChar char="-"/>
            </a:pPr>
            <a:r>
              <a:rPr lang="en-US" baseline="0" dirty="0"/>
              <a:t>Uses ExpressRoute (as per customer’s specifications)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30</a:t>
            </a:fld>
            <a:endParaRPr lang="en-US" dirty="0"/>
          </a:p>
        </p:txBody>
      </p:sp>
    </p:spTree>
    <p:extLst>
      <p:ext uri="{BB962C8B-B14F-4D97-AF65-F5344CB8AC3E}">
        <p14:creationId xmlns:p14="http://schemas.microsoft.com/office/powerpoint/2010/main" val="970605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solution sizing is a continuous</a:t>
            </a:r>
            <a:r>
              <a:rPr lang="en-US" baseline="0" dirty="0"/>
              <a:t> process that involve monitoring, re-sizing, and adjusting. Fortunately, resizing Azure VMs is a straightforward process.</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31</a:t>
            </a:fld>
            <a:endParaRPr lang="en-US" dirty="0"/>
          </a:p>
        </p:txBody>
      </p:sp>
    </p:spTree>
    <p:extLst>
      <p:ext uri="{BB962C8B-B14F-4D97-AF65-F5344CB8AC3E}">
        <p14:creationId xmlns:p14="http://schemas.microsoft.com/office/powerpoint/2010/main" val="42535475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must ensure that the combination of the server OS and</a:t>
            </a:r>
            <a:r>
              <a:rPr lang="en-US" baseline="0" dirty="0"/>
              <a:t> t</a:t>
            </a:r>
            <a:r>
              <a:rPr lang="en-US" dirty="0"/>
              <a:t>he</a:t>
            </a:r>
            <a:r>
              <a:rPr lang="en-US" baseline="0" dirty="0"/>
              <a:t> database management platform is supported by SAP.</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32</a:t>
            </a:fld>
            <a:endParaRPr lang="en-US" dirty="0"/>
          </a:p>
        </p:txBody>
      </p:sp>
    </p:spTree>
    <p:extLst>
      <p:ext uri="{BB962C8B-B14F-4D97-AF65-F5344CB8AC3E}">
        <p14:creationId xmlns:p14="http://schemas.microsoft.com/office/powerpoint/2010/main" val="1202302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choosing the OS/DBMS</a:t>
            </a:r>
            <a:r>
              <a:rPr lang="en-US" baseline="0" dirty="0"/>
              <a:t> platform, follow the workflow provided on this slide.</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33</a:t>
            </a:fld>
            <a:endParaRPr lang="en-US" dirty="0"/>
          </a:p>
        </p:txBody>
      </p:sp>
    </p:spTree>
    <p:extLst>
      <p:ext uri="{BB962C8B-B14F-4D97-AF65-F5344CB8AC3E}">
        <p14:creationId xmlns:p14="http://schemas.microsoft.com/office/powerpoint/2010/main" val="1546855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part of the migration,</a:t>
            </a:r>
            <a:r>
              <a:rPr lang="en-US" baseline="0" dirty="0"/>
              <a:t> you have the option of modernizing your SAP platform.</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34</a:t>
            </a:fld>
            <a:endParaRPr lang="en-US" dirty="0"/>
          </a:p>
        </p:txBody>
      </p:sp>
    </p:spTree>
    <p:extLst>
      <p:ext uri="{BB962C8B-B14F-4D97-AF65-F5344CB8AC3E}">
        <p14:creationId xmlns:p14="http://schemas.microsoft.com/office/powerpoint/2010/main" val="2580253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Double clicking Azure VMs /- here’s the list of SAPS and memory size / of each Azure VM type. D v2 and G are certified as of today / and E v3 and M Series release and certification / are coming soon / with official numbers of SAPS. Customer should feel very free to use / E v3 and M / for their non-prod even without certification / because it works just fine. </a:t>
            </a:r>
          </a:p>
          <a:p>
            <a:endParaRPr lang="en-US" dirty="0"/>
          </a:p>
          <a:p>
            <a:r>
              <a:rPr lang="en-US" dirty="0"/>
              <a:t>Based on total # of SAPS for Any DB, and memory size and HANA scenario – OLAP or OLTP, you can pick VM type for both database server and application server. </a:t>
            </a:r>
          </a:p>
          <a:p>
            <a:endParaRPr lang="en-US" dirty="0"/>
          </a:p>
          <a:p>
            <a:r>
              <a:rPr lang="en-US" dirty="0"/>
              <a:t>https://docs.microsoft.com/en-us/azure/virtual-machines/windows/sizes-memory</a:t>
            </a:r>
          </a:p>
          <a:p>
            <a:r>
              <a:rPr lang="en-US" dirty="0"/>
              <a:t>https://azure.microsoft.com/en-us/blog/introducing-the-new-dv3-and-ev3-vm-sizes/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2A7EE5-C888-4E9C-85F2-DC83439D59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3173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a:t>
            </a:r>
            <a:r>
              <a:rPr lang="en-US" baseline="0" dirty="0"/>
              <a:t> can take advantage of the benefits provided by hosting SAP environment in Azure, including:</a:t>
            </a:r>
          </a:p>
          <a:p>
            <a:pPr marL="171450" indent="-171450">
              <a:spcAft>
                <a:spcPts val="1177"/>
              </a:spcAft>
              <a:buFont typeface="Arial" panose="020B0604020202020204" pitchFamily="34" charset="0"/>
              <a:buChar char="•"/>
            </a:pPr>
            <a:r>
              <a:rPr lang="en-US" sz="1200" dirty="0">
                <a:solidFill>
                  <a:srgbClr val="FFFFFF"/>
                </a:solidFill>
              </a:rPr>
              <a:t>Reducing time to deploy new business processes to have competitive customer offers</a:t>
            </a:r>
          </a:p>
          <a:p>
            <a:pPr marL="171450" indent="-171450">
              <a:spcAft>
                <a:spcPts val="1177"/>
              </a:spcAft>
              <a:buFont typeface="Arial" panose="020B0604020202020204" pitchFamily="34" charset="0"/>
              <a:buChar char="•"/>
            </a:pPr>
            <a:r>
              <a:rPr lang="en-US" sz="1200" dirty="0">
                <a:solidFill>
                  <a:srgbClr val="FFFFFF"/>
                </a:solidFill>
              </a:rPr>
              <a:t>Reducing time required to provision development and test environments</a:t>
            </a:r>
          </a:p>
          <a:p>
            <a:pPr marL="171450" indent="-171450">
              <a:spcAft>
                <a:spcPts val="1177"/>
              </a:spcAft>
              <a:buFont typeface="Arial" panose="020B0604020202020204" pitchFamily="34" charset="0"/>
              <a:buChar char="•"/>
            </a:pPr>
            <a:r>
              <a:rPr lang="en-US" sz="1200" dirty="0">
                <a:solidFill>
                  <a:srgbClr val="FFFFFF"/>
                </a:solidFill>
              </a:rPr>
              <a:t>Managing costs incurred by the development and test environments</a:t>
            </a:r>
          </a:p>
          <a:p>
            <a:pPr marL="171450" indent="-171450">
              <a:spcAft>
                <a:spcPts val="1177"/>
              </a:spcAft>
              <a:buFont typeface="Arial" panose="020B0604020202020204" pitchFamily="34" charset="0"/>
              <a:buChar char="•"/>
            </a:pPr>
            <a:r>
              <a:rPr lang="en-US" sz="1200" dirty="0">
                <a:solidFill>
                  <a:srgbClr val="FFFFFF"/>
                </a:solidFill>
              </a:rPr>
              <a:t>Lowering production environment cost</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36</a:t>
            </a:fld>
            <a:endParaRPr lang="en-US" dirty="0"/>
          </a:p>
        </p:txBody>
      </p:sp>
    </p:spTree>
    <p:extLst>
      <p:ext uri="{BB962C8B-B14F-4D97-AF65-F5344CB8AC3E}">
        <p14:creationId xmlns:p14="http://schemas.microsoft.com/office/powerpoint/2010/main" val="10714349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let’s review each of our objectives in more details. </a:t>
            </a:r>
          </a:p>
          <a:p>
            <a:pPr marL="0" indent="0">
              <a:buNone/>
            </a:pPr>
            <a:r>
              <a:rPr lang="en-US" sz="1200" dirty="0">
                <a:solidFill>
                  <a:schemeClr val="bg1"/>
                </a:solidFill>
              </a:rPr>
              <a:t>Ou</a:t>
            </a:r>
            <a:r>
              <a:rPr lang="en-US" sz="1200" baseline="0" dirty="0">
                <a:solidFill>
                  <a:schemeClr val="bg1"/>
                </a:solidFill>
              </a:rPr>
              <a:t>r first task was to identify the target Azure region and the number of tiers.</a:t>
            </a:r>
            <a:endParaRPr lang="en-US" sz="1200" dirty="0">
              <a:solidFill>
                <a:schemeClr val="bg1"/>
              </a:solidFill>
            </a:endParaRPr>
          </a:p>
          <a:p>
            <a:pPr marL="0" indent="0">
              <a:buNone/>
            </a:pPr>
            <a:r>
              <a:rPr lang="en-US" sz="1200" dirty="0">
                <a:solidFill>
                  <a:schemeClr val="bg1"/>
                </a:solidFill>
              </a:rPr>
              <a:t>By deploying Azure VMs in two regions (with US</a:t>
            </a:r>
            <a:r>
              <a:rPr lang="en-US" sz="1200" baseline="0" dirty="0">
                <a:solidFill>
                  <a:schemeClr val="bg1"/>
                </a:solidFill>
              </a:rPr>
              <a:t> East 2 </a:t>
            </a:r>
            <a:r>
              <a:rPr lang="en-US" sz="1200" dirty="0">
                <a:solidFill>
                  <a:schemeClr val="bg1"/>
                </a:solidFill>
              </a:rPr>
              <a:t>as the primary region and US</a:t>
            </a:r>
            <a:r>
              <a:rPr lang="en-US" sz="1200" baseline="0" dirty="0">
                <a:solidFill>
                  <a:schemeClr val="bg1"/>
                </a:solidFill>
              </a:rPr>
              <a:t> </a:t>
            </a:r>
            <a:r>
              <a:rPr lang="en-US" sz="1200" dirty="0">
                <a:solidFill>
                  <a:schemeClr val="bg1"/>
                </a:solidFill>
              </a:rPr>
              <a:t>West 2 as the secondary) we are able to address the Disaster Recovery needs of the customer. From the availability standpoint, one of the first decisions you will need to make is whether you will implement a two-tier or three-tier architecture. Three-tier architecture consists of the presentation tier, the application tier, and the database tier. In the two-tier architecture, application and database tiers are combined together, running on the same operating system instance. </a:t>
            </a:r>
          </a:p>
          <a:p>
            <a:pPr marL="0" indent="0">
              <a:buNone/>
            </a:pPr>
            <a:r>
              <a:rPr lang="en-US" sz="1200" dirty="0">
                <a:solidFill>
                  <a:schemeClr val="bg1"/>
                </a:solidFill>
              </a:rPr>
              <a:t>Three-tier architecture is required to provide high availability.</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37</a:t>
            </a:fld>
            <a:endParaRPr lang="en-US" dirty="0"/>
          </a:p>
        </p:txBody>
      </p:sp>
    </p:spTree>
    <p:extLst>
      <p:ext uri="{BB962C8B-B14F-4D97-AF65-F5344CB8AC3E}">
        <p14:creationId xmlns:p14="http://schemas.microsoft.com/office/powerpoint/2010/main" val="5429025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task</a:t>
            </a:r>
            <a:r>
              <a:rPr lang="en-US" baseline="0" dirty="0"/>
              <a:t> was to </a:t>
            </a:r>
            <a:r>
              <a:rPr lang="en-US" sz="1200" baseline="0" dirty="0">
                <a:solidFill>
                  <a:schemeClr val="bg1"/>
                </a:solidFill>
              </a:rPr>
              <a:t>d</a:t>
            </a:r>
            <a:r>
              <a:rPr lang="en-US" sz="1200" dirty="0">
                <a:solidFill>
                  <a:schemeClr val="bg1"/>
                </a:solidFill>
              </a:rPr>
              <a:t>esign a hybrid network (at a high-level) that that will allow you to meet all of the customer requirements and support your design for moving the customer to Azure</a:t>
            </a:r>
          </a:p>
          <a:p>
            <a:pPr marL="0" indent="0">
              <a:buNone/>
            </a:pPr>
            <a:r>
              <a:rPr lang="en-US" sz="1200" dirty="0">
                <a:solidFill>
                  <a:schemeClr val="bg1"/>
                </a:solidFill>
              </a:rPr>
              <a:t>We accomplish</a:t>
            </a:r>
            <a:r>
              <a:rPr lang="en-US" sz="1200" baseline="0" dirty="0">
                <a:solidFill>
                  <a:schemeClr val="bg1"/>
                </a:solidFill>
              </a:rPr>
              <a:t> this </a:t>
            </a:r>
            <a:r>
              <a:rPr lang="en-US" sz="1200" dirty="0">
                <a:solidFill>
                  <a:schemeClr val="bg1"/>
                </a:solidFill>
              </a:rPr>
              <a:t>by using ExpressRoute between the corporate headquarters and two Azure regions that will host the SAP deployment. For development or training scenarios, it might be sufficient to use a site-to-site Virtual Private Network. You can use the online Azure Speed Test to determine the latency you should expect when establishing a site-to-site VPN connection. However, Site-to-Site VPN connections are, at best, limited to 1.25Gbps and introduce double digit millisecond latencies. For production SAP workloads hosted in Azure, you should consider using ExpressRoute. This allows for establishing a private connection to Azure, providing up to 10 Gbps of bandwidth and lowering latency to a couple of milliseconds.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38</a:t>
            </a:fld>
            <a:endParaRPr lang="en-US" dirty="0"/>
          </a:p>
        </p:txBody>
      </p:sp>
    </p:spTree>
    <p:extLst>
      <p:ext uri="{BB962C8B-B14F-4D97-AF65-F5344CB8AC3E}">
        <p14:creationId xmlns:p14="http://schemas.microsoft.com/office/powerpoint/2010/main" val="24832949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next task was to </a:t>
            </a:r>
            <a:r>
              <a:rPr lang="en-US" sz="1200" dirty="0">
                <a:solidFill>
                  <a:schemeClr val="bg1"/>
                </a:solidFill>
              </a:rPr>
              <a:t>design a scalable geo-redundant solution.</a:t>
            </a:r>
          </a:p>
          <a:p>
            <a:pPr marL="0" indent="0">
              <a:buNone/>
            </a:pPr>
            <a:r>
              <a:rPr lang="en-US" sz="1200" dirty="0">
                <a:solidFill>
                  <a:schemeClr val="bg1"/>
                </a:solidFill>
              </a:rPr>
              <a:t>By</a:t>
            </a:r>
            <a:r>
              <a:rPr lang="en-US" sz="1200" baseline="0" dirty="0">
                <a:solidFill>
                  <a:schemeClr val="bg1"/>
                </a:solidFill>
              </a:rPr>
              <a:t> </a:t>
            </a:r>
            <a:r>
              <a:rPr lang="en-US" sz="1200" dirty="0">
                <a:solidFill>
                  <a:schemeClr val="bg1"/>
                </a:solidFill>
              </a:rPr>
              <a:t>deploying Azure VMs in two regions we are able to meet the needs of the customer. Scaling of the (A)SCS tier involves increasing or decreasing the size of Azure VMs.  The SAP Central Services Instance is protected by leveraging Window Server Failover Cluster. Windows</a:t>
            </a:r>
            <a:r>
              <a:rPr lang="en-US" sz="1200" baseline="0" dirty="0">
                <a:solidFill>
                  <a:schemeClr val="bg1"/>
                </a:solidFill>
              </a:rPr>
              <a:t> Server 2016 Scale Out File Server (SOFS) and </a:t>
            </a:r>
            <a:r>
              <a:rPr lang="en-US" sz="1200" dirty="0">
                <a:solidFill>
                  <a:schemeClr val="bg1"/>
                </a:solidFill>
              </a:rPr>
              <a:t>Stor</a:t>
            </a:r>
            <a:r>
              <a:rPr lang="en-US" sz="1200" baseline="0" dirty="0">
                <a:solidFill>
                  <a:schemeClr val="bg1"/>
                </a:solidFill>
              </a:rPr>
              <a:t>age Spaces Direct (S2D) </a:t>
            </a:r>
            <a:r>
              <a:rPr lang="en-US" sz="1200" dirty="0">
                <a:solidFill>
                  <a:schemeClr val="bg1"/>
                </a:solidFill>
              </a:rPr>
              <a:t>enable the creation of a cluster on Azure that</a:t>
            </a:r>
            <a:r>
              <a:rPr lang="en-US" sz="1200" baseline="0" dirty="0">
                <a:solidFill>
                  <a:schemeClr val="bg1"/>
                </a:solidFill>
              </a:rPr>
              <a:t> provide </a:t>
            </a:r>
            <a:r>
              <a:rPr lang="en-US" sz="1200" dirty="0">
                <a:solidFill>
                  <a:schemeClr val="bg1"/>
                </a:solidFill>
              </a:rPr>
              <a:t>the shared disk functionality. This ensures high availability of the messaging service and Enqueue Replication Service components. The SAP Central Service uses the Azure internal load balancer to facilitate failover capability.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39</a:t>
            </a:fld>
            <a:endParaRPr lang="en-US" dirty="0"/>
          </a:p>
        </p:txBody>
      </p:sp>
    </p:spTree>
    <p:extLst>
      <p:ext uri="{BB962C8B-B14F-4D97-AF65-F5344CB8AC3E}">
        <p14:creationId xmlns:p14="http://schemas.microsoft.com/office/powerpoint/2010/main" val="4291393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Contoso</a:t>
            </a:r>
            <a:r>
              <a:rPr lang="en-US" sz="1200" baseline="0" dirty="0">
                <a:solidFill>
                  <a:schemeClr val="bg1"/>
                </a:solidFill>
              </a:rPr>
              <a:t> Group is a </a:t>
            </a:r>
            <a:r>
              <a:rPr lang="en-US" sz="1200" dirty="0">
                <a:solidFill>
                  <a:schemeClr val="bg1"/>
                </a:solidFill>
              </a:rPr>
              <a:t>US-based telecommunications company with headquarters</a:t>
            </a:r>
            <a:r>
              <a:rPr lang="en-US" sz="1200" baseline="0" dirty="0">
                <a:solidFill>
                  <a:schemeClr val="bg1"/>
                </a:solidFill>
              </a:rPr>
              <a:t> in New York</a:t>
            </a:r>
            <a:endParaRPr lang="en-US" sz="1200" dirty="0">
              <a:solidFill>
                <a:schemeClr val="bg1"/>
              </a:solidFill>
            </a:endParaRPr>
          </a:p>
          <a:p>
            <a:r>
              <a:rPr lang="en-US" sz="1200" dirty="0">
                <a:solidFill>
                  <a:schemeClr val="bg1"/>
                </a:solidFill>
              </a:rPr>
              <a:t>Looking to optimize its IT environment</a:t>
            </a:r>
          </a:p>
          <a:p>
            <a:r>
              <a:rPr lang="en-US" sz="1200" dirty="0">
                <a:solidFill>
                  <a:schemeClr val="bg1"/>
                </a:solidFill>
              </a:rPr>
              <a:t>Considering moving some of its on-premises SAP workloads to Azure</a:t>
            </a:r>
          </a:p>
          <a:p>
            <a:r>
              <a:rPr lang="en-US" sz="1200" dirty="0">
                <a:solidFill>
                  <a:schemeClr val="bg1"/>
                </a:solidFill>
              </a:rPr>
              <a:t>Goal is to improve agility without compromising availability and performance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a:t>
            </a:fld>
            <a:endParaRPr lang="en-US" dirty="0"/>
          </a:p>
        </p:txBody>
      </p:sp>
    </p:spTree>
    <p:extLst>
      <p:ext uri="{BB962C8B-B14F-4D97-AF65-F5344CB8AC3E}">
        <p14:creationId xmlns:p14="http://schemas.microsoft.com/office/powerpoint/2010/main" val="3099769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a:t>
            </a:r>
            <a:r>
              <a:rPr lang="en-US" baseline="0" dirty="0"/>
              <a:t> next task involved d</a:t>
            </a:r>
            <a:r>
              <a:rPr lang="en-US" sz="1200" dirty="0">
                <a:solidFill>
                  <a:schemeClr val="bg1"/>
                </a:solidFill>
              </a:rPr>
              <a:t>esigning a scalable geo-redundant solution.</a:t>
            </a:r>
          </a:p>
          <a:p>
            <a:pPr marL="0" indent="0">
              <a:buNone/>
            </a:pPr>
            <a:r>
              <a:rPr lang="en-US" sz="1200" dirty="0">
                <a:solidFill>
                  <a:schemeClr val="bg1"/>
                </a:solidFill>
              </a:rPr>
              <a:t>Scaling of the application tier can be accomplished by deploying additional application servers (AAS) to supplement the Primary Application Server.  The HTTP(S) load balancing is handled by the SAP Web Dispatcher hosted on an Azure VM.  The SAP Logon load balancing is handled by the SCS message server.</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40</a:t>
            </a:fld>
            <a:endParaRPr lang="en-US" dirty="0"/>
          </a:p>
        </p:txBody>
      </p:sp>
    </p:spTree>
    <p:extLst>
      <p:ext uri="{BB962C8B-B14F-4D97-AF65-F5344CB8AC3E}">
        <p14:creationId xmlns:p14="http://schemas.microsoft.com/office/powerpoint/2010/main" val="1391060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last task</a:t>
            </a:r>
            <a:r>
              <a:rPr lang="en-US" baseline="0" dirty="0"/>
              <a:t> was to </a:t>
            </a:r>
            <a:r>
              <a:rPr lang="en-US" sz="1200" baseline="0" dirty="0">
                <a:solidFill>
                  <a:schemeClr val="bg1"/>
                </a:solidFill>
              </a:rPr>
              <a:t>d</a:t>
            </a:r>
            <a:r>
              <a:rPr lang="en-US" sz="1200" dirty="0">
                <a:solidFill>
                  <a:schemeClr val="bg1"/>
                </a:solidFill>
              </a:rPr>
              <a:t>esign a resilient and scalable SQL Server backend configured to span geographically distributed datacenters.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Scaling of the database tier involves increasing or decreasing the size of Azure VMs. For Microsoft SQL Server, we use AlwaysOn Availability Group (AG) built on top of the Windows Server Failover Clustering and take advantage of the Cloud Witness quorum</a:t>
            </a:r>
            <a:r>
              <a:rPr lang="en-US" sz="1200" baseline="0" dirty="0">
                <a:solidFill>
                  <a:schemeClr val="bg1"/>
                </a:solidFill>
              </a:rPr>
              <a:t> to eliminate </a:t>
            </a:r>
            <a:r>
              <a:rPr lang="en-US" sz="1200" dirty="0">
                <a:solidFill>
                  <a:schemeClr val="bg1"/>
                </a:solidFill>
              </a:rPr>
              <a:t>the dependency on a shared disk or a file</a:t>
            </a:r>
            <a:r>
              <a:rPr lang="en-US" sz="1200" baseline="0" dirty="0">
                <a:solidFill>
                  <a:schemeClr val="bg1"/>
                </a:solidFill>
              </a:rPr>
              <a:t> share</a:t>
            </a:r>
            <a:r>
              <a:rPr lang="en-US" sz="1200" dirty="0">
                <a:solidFill>
                  <a:schemeClr val="bg1"/>
                </a:solidFill>
              </a:rPr>
              <a:t>. Azure internal load balancer represents the listener of the SQL Server AlwaysOn Availability Group containing the SAP database.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41</a:t>
            </a:fld>
            <a:endParaRPr lang="en-US" dirty="0"/>
          </a:p>
        </p:txBody>
      </p:sp>
    </p:spTree>
    <p:extLst>
      <p:ext uri="{BB962C8B-B14F-4D97-AF65-F5344CB8AC3E}">
        <p14:creationId xmlns:p14="http://schemas.microsoft.com/office/powerpoint/2010/main" val="37939378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let’s address the concerns and objections of the customer.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Our customer stated: </a:t>
            </a:r>
            <a:r>
              <a:rPr lang="en-US" sz="1200" dirty="0">
                <a:solidFill>
                  <a:schemeClr val="bg1"/>
                </a:solidFill>
              </a:rPr>
              <a:t>If I have already paid for my hardware to run my dev/test environment, how am I getting any cost savings by moving it to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r>
              <a:rPr lang="en-US" sz="1200" dirty="0">
                <a:solidFill>
                  <a:schemeClr val="bg1"/>
                </a:solidFill>
              </a:rPr>
              <a:t>You</a:t>
            </a:r>
            <a:r>
              <a:rPr lang="en-US" sz="1200" baseline="0" dirty="0">
                <a:solidFill>
                  <a:schemeClr val="bg1"/>
                </a:solidFill>
              </a:rPr>
              <a:t> can address this concern by pointing out that a</a:t>
            </a:r>
            <a:r>
              <a:rPr lang="en-US" sz="1200" dirty="0">
                <a:solidFill>
                  <a:schemeClr val="bg1"/>
                </a:solidFill>
              </a:rPr>
              <a:t> Global audit, tax and consulting company reduced TCO by 40-75% by hosting SAP systems on Azure and turning off unused resources; A global snack food company reduced TCO by 40-75% by moving 126 legacy SAP systems on Azure; A medical supply company reduced TCO by 50% by moving SAP training environment to Azure. </a:t>
            </a:r>
          </a:p>
          <a:p>
            <a:r>
              <a:rPr lang="en-US" sz="1200" dirty="0">
                <a:solidFill>
                  <a:schemeClr val="bg1"/>
                </a:solidFill>
              </a:rPr>
              <a:t>Contoso</a:t>
            </a:r>
            <a:r>
              <a:rPr lang="en-US" sz="1200" baseline="0" dirty="0">
                <a:solidFill>
                  <a:schemeClr val="bg1"/>
                </a:solidFill>
              </a:rPr>
              <a:t> can u</a:t>
            </a:r>
            <a:r>
              <a:rPr lang="en-US" sz="1200" dirty="0">
                <a:solidFill>
                  <a:schemeClr val="bg1"/>
                </a:solidFill>
              </a:rPr>
              <a:t>se the TCO tool (http://aka.ms/azuretco) to uncover all categories of potential cost savings (e.g., hardware, software, maintenance, admin, power, facility). </a:t>
            </a:r>
          </a:p>
          <a:p>
            <a:r>
              <a:rPr lang="en-US" sz="1200" dirty="0">
                <a:solidFill>
                  <a:schemeClr val="bg1"/>
                </a:solidFill>
              </a:rPr>
              <a:t>Because of the large scale of Microsoft’s datacenters, it</a:t>
            </a:r>
            <a:r>
              <a:rPr lang="en-US" sz="1200" baseline="0" dirty="0">
                <a:solidFill>
                  <a:schemeClr val="bg1"/>
                </a:solidFill>
              </a:rPr>
              <a:t> is possible to </a:t>
            </a:r>
            <a:r>
              <a:rPr lang="en-US" sz="1200" dirty="0">
                <a:solidFill>
                  <a:schemeClr val="bg1"/>
                </a:solidFill>
              </a:rPr>
              <a:t>realize ongoing cost efficiencies that we have been passing to customers in the form of price cuts.</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42</a:t>
            </a:fld>
            <a:endParaRPr lang="en-US" dirty="0"/>
          </a:p>
        </p:txBody>
      </p:sp>
    </p:spTree>
    <p:extLst>
      <p:ext uri="{BB962C8B-B14F-4D97-AF65-F5344CB8AC3E}">
        <p14:creationId xmlns:p14="http://schemas.microsoft.com/office/powerpoint/2010/main" val="24542077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a:t>Our customer was</a:t>
            </a:r>
            <a:r>
              <a:rPr lang="en-US" baseline="0" dirty="0"/>
              <a:t> also wondering - </a:t>
            </a:r>
            <a:r>
              <a:rPr lang="en-US" sz="1200" dirty="0">
                <a:solidFill>
                  <a:schemeClr val="bg1"/>
                </a:solidFill>
              </a:rPr>
              <a:t>What if I need my cloud resources to access on-premises resources?</a:t>
            </a:r>
          </a:p>
          <a:p>
            <a:pPr marL="0" indent="0">
              <a:buNone/>
            </a:pPr>
            <a:endParaRPr lang="en-US" sz="1400" b="1" dirty="0">
              <a:solidFill>
                <a:schemeClr val="bg1"/>
              </a:solidFill>
            </a:endParaRPr>
          </a:p>
          <a:p>
            <a:pPr marL="0" indent="0">
              <a:buNone/>
            </a:pPr>
            <a:r>
              <a:rPr lang="en-US" sz="1400" b="0" dirty="0">
                <a:solidFill>
                  <a:schemeClr val="bg1"/>
                </a:solidFill>
              </a:rPr>
              <a:t>One potential answer</a:t>
            </a:r>
            <a:r>
              <a:rPr lang="en-US" sz="1400" b="0" baseline="0" dirty="0">
                <a:solidFill>
                  <a:schemeClr val="bg1"/>
                </a:solidFill>
              </a:rPr>
              <a:t> states that </a:t>
            </a:r>
            <a:r>
              <a:rPr lang="en-US" sz="1200" dirty="0">
                <a:solidFill>
                  <a:schemeClr val="bg1"/>
                </a:solidFill>
              </a:rPr>
              <a:t>Microsoft supports a hybrid solution, with symmetry between on-premises applications and those on the public cloud.  </a:t>
            </a:r>
          </a:p>
          <a:p>
            <a:r>
              <a:rPr lang="en-US" sz="1200" dirty="0">
                <a:solidFill>
                  <a:schemeClr val="bg1"/>
                </a:solidFill>
              </a:rPr>
              <a:t>Windows Azure Virtual Network allows for</a:t>
            </a:r>
            <a:r>
              <a:rPr lang="en-US" sz="1200" baseline="0" dirty="0">
                <a:solidFill>
                  <a:schemeClr val="bg1"/>
                </a:solidFill>
              </a:rPr>
              <a:t> creating </a:t>
            </a:r>
            <a:r>
              <a:rPr lang="en-US" sz="1200" dirty="0">
                <a:solidFill>
                  <a:schemeClr val="bg1"/>
                </a:solidFill>
              </a:rPr>
              <a:t>a logically isolated section in Azure and securely connect it to their on-premises datacenter;  </a:t>
            </a:r>
          </a:p>
          <a:p>
            <a:r>
              <a:rPr lang="en-US" sz="1200" dirty="0">
                <a:solidFill>
                  <a:schemeClr val="bg1"/>
                </a:solidFill>
              </a:rPr>
              <a:t>If customer needs dedicated connectivity, talk to them about ExpressRoute.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43</a:t>
            </a:fld>
            <a:endParaRPr lang="en-US" dirty="0"/>
          </a:p>
        </p:txBody>
      </p:sp>
    </p:spTree>
    <p:extLst>
      <p:ext uri="{BB962C8B-B14F-4D97-AF65-F5344CB8AC3E}">
        <p14:creationId xmlns:p14="http://schemas.microsoft.com/office/powerpoint/2010/main" val="4623344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a:t>
            </a:r>
            <a:r>
              <a:rPr lang="en-US" baseline="0" dirty="0"/>
              <a:t> concern dealt with </a:t>
            </a:r>
            <a:r>
              <a:rPr lang="en-US" sz="1200" dirty="0">
                <a:solidFill>
                  <a:schemeClr val="bg1"/>
                </a:solidFill>
              </a:rPr>
              <a:t>security and compliance requirements.</a:t>
            </a:r>
          </a:p>
          <a:p>
            <a:r>
              <a:rPr lang="en-US" sz="1200" dirty="0">
                <a:solidFill>
                  <a:schemeClr val="bg1"/>
                </a:solidFill>
              </a:rPr>
              <a:t>Microsoft policy is to be the most transparent about security and compliance policies, procedures, and certifications on the public facing Azure Trust Center.</a:t>
            </a:r>
          </a:p>
          <a:p>
            <a:r>
              <a:rPr lang="en-US" sz="1200" dirty="0">
                <a:solidFill>
                  <a:schemeClr val="bg1"/>
                </a:solidFill>
              </a:rPr>
              <a:t>Dev/Test workload usually has limited security/compliance requirements. </a:t>
            </a:r>
          </a:p>
          <a:p>
            <a:r>
              <a:rPr lang="en-US" sz="1200" dirty="0">
                <a:solidFill>
                  <a:schemeClr val="bg1"/>
                </a:solidFill>
              </a:rPr>
              <a:t>Encourage the customer to visit one</a:t>
            </a:r>
            <a:r>
              <a:rPr lang="en-US" sz="1200" baseline="0" dirty="0">
                <a:solidFill>
                  <a:schemeClr val="bg1"/>
                </a:solidFill>
              </a:rPr>
              <a:t> of </a:t>
            </a:r>
            <a:r>
              <a:rPr lang="en-US" sz="1200" dirty="0">
                <a:solidFill>
                  <a:schemeClr val="bg1"/>
                </a:solidFill>
              </a:rPr>
              <a:t>Azure data centers.  </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44</a:t>
            </a:fld>
            <a:endParaRPr lang="en-US" dirty="0"/>
          </a:p>
        </p:txBody>
      </p:sp>
    </p:spTree>
    <p:extLst>
      <p:ext uri="{BB962C8B-B14F-4D97-AF65-F5344CB8AC3E}">
        <p14:creationId xmlns:p14="http://schemas.microsoft.com/office/powerpoint/2010/main" val="16081010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dirty="0"/>
              <a:t>The customer was also wondering whether they </a:t>
            </a:r>
            <a:r>
              <a:rPr lang="en-US" sz="1100" dirty="0">
                <a:solidFill>
                  <a:schemeClr val="bg1"/>
                </a:solidFill>
              </a:rPr>
              <a:t>have to pay for resources when they are stopped?</a:t>
            </a:r>
          </a:p>
          <a:p>
            <a:r>
              <a:rPr lang="en-US" sz="1200" dirty="0">
                <a:solidFill>
                  <a:schemeClr val="bg1"/>
                </a:solidFill>
              </a:rPr>
              <a:t>The answer is the</a:t>
            </a:r>
            <a:r>
              <a:rPr lang="en-US" sz="1200" baseline="0" dirty="0">
                <a:solidFill>
                  <a:schemeClr val="bg1"/>
                </a:solidFill>
              </a:rPr>
              <a:t> </a:t>
            </a:r>
            <a:r>
              <a:rPr lang="en-US" sz="1200" dirty="0">
                <a:solidFill>
                  <a:schemeClr val="bg1"/>
                </a:solidFill>
              </a:rPr>
              <a:t>VM must be deallocated before the charges cease.  If the VM is stopped, it will continue to incur charges.  </a:t>
            </a:r>
          </a:p>
          <a:p>
            <a:r>
              <a:rPr lang="en-US" sz="1200" dirty="0">
                <a:solidFill>
                  <a:schemeClr val="bg1"/>
                </a:solidFill>
              </a:rPr>
              <a:t>Deallocating does not mean deleting the VM, as it still exists in storage.  </a:t>
            </a:r>
          </a:p>
          <a:p>
            <a:r>
              <a:rPr lang="en-US" sz="1200" dirty="0">
                <a:solidFill>
                  <a:schemeClr val="bg1"/>
                </a:solidFill>
              </a:rPr>
              <a:t>However, the storage charges still</a:t>
            </a:r>
            <a:r>
              <a:rPr lang="en-US" sz="1200" baseline="0" dirty="0">
                <a:solidFill>
                  <a:schemeClr val="bg1"/>
                </a:solidFill>
              </a:rPr>
              <a:t> apply</a:t>
            </a:r>
            <a:r>
              <a:rPr lang="en-US" sz="1200" dirty="0">
                <a:solidFill>
                  <a:schemeClr val="bg1"/>
                </a:solidFill>
              </a:rPr>
              <a:t> even if the VM is deallocated.</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45</a:t>
            </a:fld>
            <a:endParaRPr lang="en-US" dirty="0"/>
          </a:p>
        </p:txBody>
      </p:sp>
    </p:spTree>
    <p:extLst>
      <p:ext uri="{BB962C8B-B14F-4D97-AF65-F5344CB8AC3E}">
        <p14:creationId xmlns:p14="http://schemas.microsoft.com/office/powerpoint/2010/main" val="39625391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The customer also wanted to automate the shut down at periodic times of day?</a:t>
            </a:r>
          </a:p>
          <a:p>
            <a:r>
              <a:rPr lang="en-US" sz="1200" dirty="0">
                <a:solidFill>
                  <a:schemeClr val="bg1"/>
                </a:solidFill>
              </a:rPr>
              <a:t>Inform</a:t>
            </a:r>
            <a:r>
              <a:rPr lang="en-US" sz="1200" baseline="0" dirty="0">
                <a:solidFill>
                  <a:schemeClr val="bg1"/>
                </a:solidFill>
              </a:rPr>
              <a:t> </a:t>
            </a:r>
            <a:r>
              <a:rPr lang="en-US" sz="1200" dirty="0">
                <a:solidFill>
                  <a:schemeClr val="bg1"/>
                </a:solidFill>
              </a:rPr>
              <a:t>the customer that this</a:t>
            </a:r>
            <a:r>
              <a:rPr lang="en-US" sz="1200" baseline="0" dirty="0">
                <a:solidFill>
                  <a:schemeClr val="bg1"/>
                </a:solidFill>
              </a:rPr>
              <a:t> functionality is built directly into the Azure platform. In addition, the customer can use </a:t>
            </a:r>
            <a:r>
              <a:rPr lang="en-US" sz="1200" dirty="0">
                <a:solidFill>
                  <a:schemeClr val="bg1"/>
                </a:solidFill>
              </a:rPr>
              <a:t>Azure Automation runbooks with custom Azure PowerShell and Azure CLI scripts to start Azure VMs</a:t>
            </a:r>
            <a:r>
              <a:rPr lang="en-US" sz="1200" baseline="0" dirty="0">
                <a:solidFill>
                  <a:schemeClr val="bg1"/>
                </a:solidFill>
              </a:rPr>
              <a:t> according to an arbitrary schedule.</a:t>
            </a:r>
            <a:endParaRPr lang="en-US" sz="12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46</a:t>
            </a:fld>
            <a:endParaRPr lang="en-US" dirty="0"/>
          </a:p>
        </p:txBody>
      </p:sp>
    </p:spTree>
    <p:extLst>
      <p:ext uri="{BB962C8B-B14F-4D97-AF65-F5344CB8AC3E}">
        <p14:creationId xmlns:p14="http://schemas.microsoft.com/office/powerpoint/2010/main" val="21708400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conclusion, quote Andrew Cross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srgbClr val="FFFFFF"/>
                </a:solidFill>
              </a:rPr>
              <a:t>“Azure has introduced new opportunities in regard to quickly provisioning development and user acceptance testing environments for our various SAP workloads. It also provided high availability and disaster recovery capabilities for our production environment at a very reasonable price.”</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47</a:t>
            </a:fld>
            <a:endParaRPr lang="en-US" dirty="0"/>
          </a:p>
        </p:txBody>
      </p:sp>
    </p:spTree>
    <p:extLst>
      <p:ext uri="{BB962C8B-B14F-4D97-AF65-F5344CB8AC3E}">
        <p14:creationId xmlns:p14="http://schemas.microsoft.com/office/powerpoint/2010/main" val="22398942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6/29/2018 9:53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49722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solidFill>
                  <a:schemeClr val="bg1"/>
                </a:solidFill>
              </a:rPr>
              <a:t>Contoso Group maintains an on-premises deployments of SAP Business Suite on Windows Server 2012 R2 with a SQL Server 2014 Database in its US-based data center</a:t>
            </a:r>
          </a:p>
          <a:p>
            <a:r>
              <a:rPr lang="en-US" sz="3200" dirty="0">
                <a:solidFill>
                  <a:schemeClr val="bg1"/>
                </a:solidFill>
              </a:rPr>
              <a:t>IT challenges include:</a:t>
            </a:r>
          </a:p>
          <a:p>
            <a:pPr marL="457200" indent="-457200">
              <a:buFontTx/>
              <a:buChar char="-"/>
            </a:pPr>
            <a:r>
              <a:rPr lang="en-US" sz="2800" dirty="0">
                <a:solidFill>
                  <a:schemeClr val="bg1"/>
                </a:solidFill>
              </a:rPr>
              <a:t>Keeping up with the pace of business because of the time it takes to move through development and testing phases and implement new business processes into production</a:t>
            </a:r>
          </a:p>
          <a:p>
            <a:pPr marL="457200" indent="-457200">
              <a:buFontTx/>
              <a:buChar char="-"/>
            </a:pPr>
            <a:r>
              <a:rPr lang="en-US" sz="2800" dirty="0">
                <a:solidFill>
                  <a:schemeClr val="bg1"/>
                </a:solidFill>
              </a:rPr>
              <a:t>Scaling production workloads to meet business needs</a:t>
            </a:r>
          </a:p>
          <a:p>
            <a:pPr marL="457200" indent="-457200">
              <a:buFontTx/>
              <a:buChar char="-"/>
            </a:pPr>
            <a:r>
              <a:rPr lang="en-US" sz="2800" dirty="0">
                <a:solidFill>
                  <a:schemeClr val="bg1"/>
                </a:solidFill>
              </a:rPr>
              <a:t>Provisioning a test environment that matches production</a:t>
            </a:r>
          </a:p>
          <a:p>
            <a:pPr marL="457200" indent="-457200">
              <a:buFontTx/>
              <a:buChar char="-"/>
            </a:pPr>
            <a:r>
              <a:rPr lang="en-US" sz="2800" dirty="0">
                <a:solidFill>
                  <a:schemeClr val="bg1"/>
                </a:solidFill>
              </a:rPr>
              <a:t>Providing high availability and disaster recovery capabilities for production workloads</a:t>
            </a:r>
          </a:p>
        </p:txBody>
      </p:sp>
      <p:sp>
        <p:nvSpPr>
          <p:cNvPr id="4" name="Slide Number Placeholder 3"/>
          <p:cNvSpPr>
            <a:spLocks noGrp="1"/>
          </p:cNvSpPr>
          <p:nvPr>
            <p:ph type="sldNum" sz="quarter" idx="10"/>
          </p:nvPr>
        </p:nvSpPr>
        <p:spPr/>
        <p:txBody>
          <a:bodyPr/>
          <a:lstStyle/>
          <a:p>
            <a:fld id="{148D4592-6837-45C4-B65B-13E03ECAF0B2}" type="slidenum">
              <a:rPr lang="en-US" smtClean="0"/>
              <a:t>5</a:t>
            </a:fld>
            <a:endParaRPr lang="en-US" dirty="0"/>
          </a:p>
        </p:txBody>
      </p:sp>
    </p:spTree>
    <p:extLst>
      <p:ext uri="{BB962C8B-B14F-4D97-AF65-F5344CB8AC3E}">
        <p14:creationId xmlns:p14="http://schemas.microsoft.com/office/powerpoint/2010/main" val="1410404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solidFill>
                  <a:schemeClr val="bg1"/>
                </a:solidFill>
              </a:rPr>
              <a:t>The</a:t>
            </a:r>
            <a:r>
              <a:rPr lang="en-US" sz="1400" baseline="0" dirty="0">
                <a:solidFill>
                  <a:schemeClr val="bg1"/>
                </a:solidFill>
              </a:rPr>
              <a:t> customer </a:t>
            </a:r>
            <a:r>
              <a:rPr lang="en-US" sz="1200" baseline="0" dirty="0">
                <a:solidFill>
                  <a:schemeClr val="bg1"/>
                </a:solidFill>
              </a:rPr>
              <a:t>c</a:t>
            </a:r>
            <a:r>
              <a:rPr lang="en-US" sz="1200" dirty="0">
                <a:solidFill>
                  <a:schemeClr val="bg1"/>
                </a:solidFill>
              </a:rPr>
              <a:t>omplains that agility of the organization is hampered by time to acquire and provision project-related SAP development and testing environments</a:t>
            </a:r>
          </a:p>
          <a:p>
            <a:r>
              <a:rPr lang="en-US" sz="1200" dirty="0">
                <a:solidFill>
                  <a:schemeClr val="bg1"/>
                </a:solidFill>
              </a:rPr>
              <a:t>It</a:t>
            </a:r>
            <a:r>
              <a:rPr lang="en-US" sz="1200" baseline="0" dirty="0">
                <a:solidFill>
                  <a:schemeClr val="bg1"/>
                </a:solidFill>
              </a:rPr>
              <a:t> is c</a:t>
            </a:r>
            <a:r>
              <a:rPr lang="en-US" sz="1200" dirty="0">
                <a:solidFill>
                  <a:schemeClr val="bg1"/>
                </a:solidFill>
              </a:rPr>
              <a:t>oncerned about managing test/dev infrastructure costs,</a:t>
            </a:r>
            <a:r>
              <a:rPr lang="en-US" sz="1200" baseline="0" dirty="0">
                <a:solidFill>
                  <a:schemeClr val="bg1"/>
                </a:solidFill>
              </a:rPr>
              <a:t> </a:t>
            </a:r>
            <a:r>
              <a:rPr lang="en-US" sz="1200" dirty="0">
                <a:solidFill>
                  <a:schemeClr val="bg1"/>
                </a:solidFill>
              </a:rPr>
              <a:t>about aging data center and hardware</a:t>
            </a:r>
            <a:r>
              <a:rPr lang="en-US" sz="1200" baseline="0" dirty="0">
                <a:solidFill>
                  <a:schemeClr val="bg1"/>
                </a:solidFill>
              </a:rPr>
              <a:t> and would </a:t>
            </a:r>
            <a:r>
              <a:rPr lang="en-US" sz="1200" dirty="0">
                <a:solidFill>
                  <a:schemeClr val="bg1"/>
                </a:solidFill>
              </a:rPr>
              <a:t>like to lower TCO for the SAP landscape, including </a:t>
            </a:r>
            <a:br>
              <a:rPr lang="en-US" sz="1200" dirty="0">
                <a:solidFill>
                  <a:schemeClr val="bg1"/>
                </a:solidFill>
              </a:rPr>
            </a:br>
            <a:r>
              <a:rPr lang="en-US" sz="1200" dirty="0">
                <a:solidFill>
                  <a:schemeClr val="bg1"/>
                </a:solidFill>
              </a:rPr>
              <a:t>the production ECC</a:t>
            </a: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6</a:t>
            </a:fld>
            <a:endParaRPr lang="en-US" dirty="0"/>
          </a:p>
        </p:txBody>
      </p:sp>
    </p:spTree>
    <p:extLst>
      <p:ext uri="{BB962C8B-B14F-4D97-AF65-F5344CB8AC3E}">
        <p14:creationId xmlns:p14="http://schemas.microsoft.com/office/powerpoint/2010/main" val="3767611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The CIO, Andrew Cross</a:t>
            </a:r>
            <a:r>
              <a:rPr lang="en-US" sz="1400" baseline="0" dirty="0">
                <a:solidFill>
                  <a:schemeClr val="bg1"/>
                </a:solidFill>
              </a:rPr>
              <a:t> stated “</a:t>
            </a:r>
            <a:r>
              <a:rPr lang="en-US" sz="1200" i="1" dirty="0">
                <a:solidFill>
                  <a:schemeClr val="bg1"/>
                </a:solidFill>
              </a:rPr>
              <a:t>Our existing on-premises SAP development and test environments no longer meet the agility required by the fast pace of changes in our business. In addition, our operational dependencies on SAP applications force us to seek reasonably priced availability and disaster recovery capabilities for our production SAP deployments.</a:t>
            </a:r>
            <a:r>
              <a:rPr lang="en-US" sz="1200" dirty="0">
                <a:solidFill>
                  <a:schemeClr val="bg1"/>
                </a:solidFill>
              </a:rPr>
              <a:t>” </a:t>
            </a:r>
          </a:p>
        </p:txBody>
      </p:sp>
      <p:sp>
        <p:nvSpPr>
          <p:cNvPr id="4" name="Slide Number Placeholder 3"/>
          <p:cNvSpPr>
            <a:spLocks noGrp="1"/>
          </p:cNvSpPr>
          <p:nvPr>
            <p:ph type="sldNum" sz="quarter" idx="10"/>
          </p:nvPr>
        </p:nvSpPr>
        <p:spPr/>
        <p:txBody>
          <a:bodyPr/>
          <a:lstStyle/>
          <a:p>
            <a:fld id="{148D4592-6837-45C4-B65B-13E03ECAF0B2}" type="slidenum">
              <a:rPr lang="en-US" smtClean="0"/>
              <a:t>7</a:t>
            </a:fld>
            <a:endParaRPr lang="en-US" dirty="0"/>
          </a:p>
        </p:txBody>
      </p:sp>
    </p:spTree>
    <p:extLst>
      <p:ext uri="{BB962C8B-B14F-4D97-AF65-F5344CB8AC3E}">
        <p14:creationId xmlns:p14="http://schemas.microsoft.com/office/powerpoint/2010/main" val="230095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r>
              <a:rPr lang="en-US" sz="1200" dirty="0">
                <a:solidFill>
                  <a:schemeClr val="bg1"/>
                </a:solidFill>
              </a:rPr>
              <a:t>Customer</a:t>
            </a:r>
            <a:r>
              <a:rPr lang="en-US" sz="1200" baseline="0" dirty="0">
                <a:solidFill>
                  <a:schemeClr val="bg1"/>
                </a:solidFill>
              </a:rPr>
              <a:t> needs include: </a:t>
            </a:r>
          </a:p>
          <a:p>
            <a:pPr marL="171450" lvl="0" indent="-171450" fontAlgn="ctr">
              <a:buFontTx/>
              <a:buChar char="-"/>
            </a:pPr>
            <a:r>
              <a:rPr lang="en-US" sz="1200" dirty="0">
                <a:solidFill>
                  <a:schemeClr val="bg1"/>
                </a:solidFill>
              </a:rPr>
              <a:t>Reducing time to deploy new business processes to deliver competitive customer offers</a:t>
            </a:r>
          </a:p>
          <a:p>
            <a:pPr marL="171450" lvl="0" indent="-171450" fontAlgn="ctr">
              <a:buFontTx/>
              <a:buChar char="-"/>
            </a:pPr>
            <a:r>
              <a:rPr lang="en-US" sz="1200" dirty="0">
                <a:solidFill>
                  <a:schemeClr val="bg1"/>
                </a:solidFill>
              </a:rPr>
              <a:t>Reducing time required to provision development and test environments</a:t>
            </a:r>
          </a:p>
          <a:p>
            <a:pPr marL="171450" lvl="0" indent="-171450" fontAlgn="ctr">
              <a:buFontTx/>
              <a:buChar char="-"/>
            </a:pPr>
            <a:r>
              <a:rPr lang="en-US" sz="1200" dirty="0">
                <a:solidFill>
                  <a:schemeClr val="bg1"/>
                </a:solidFill>
              </a:rPr>
              <a:t>Lowering costs incurred by the development, test, and production environments</a:t>
            </a:r>
          </a:p>
          <a:p>
            <a:pPr marL="171450" lvl="0" indent="-171450" fontAlgn="ctr">
              <a:buFontTx/>
              <a:buChar char="-"/>
            </a:pPr>
            <a:r>
              <a:rPr lang="en-US" sz="1200" dirty="0">
                <a:solidFill>
                  <a:schemeClr val="bg1"/>
                </a:solidFill>
              </a:rPr>
              <a:t>Identifying the monthly infrastructure cost for operating the new solution</a:t>
            </a:r>
          </a:p>
          <a:p>
            <a:pPr lvl="0" fontAlgn="ctr"/>
            <a:endParaRPr lang="en-US" sz="12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8</a:t>
            </a:fld>
            <a:endParaRPr lang="en-US" dirty="0"/>
          </a:p>
        </p:txBody>
      </p:sp>
    </p:spTree>
    <p:extLst>
      <p:ext uri="{BB962C8B-B14F-4D97-AF65-F5344CB8AC3E}">
        <p14:creationId xmlns:p14="http://schemas.microsoft.com/office/powerpoint/2010/main" val="3498059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a:t>
            </a:r>
            <a:r>
              <a:rPr lang="en-US" baseline="0" dirty="0"/>
              <a:t> raised some concerns and objections: </a:t>
            </a:r>
          </a:p>
          <a:p>
            <a:pPr marL="171450" lvl="0" indent="-171450">
              <a:buFontTx/>
              <a:buChar char="-"/>
            </a:pPr>
            <a:r>
              <a:rPr lang="en-US" sz="1200" dirty="0">
                <a:solidFill>
                  <a:schemeClr val="bg1"/>
                </a:solidFill>
              </a:rPr>
              <a:t>If I have already paid for my hardware to host my dev/test environment, how am I getting any cost savings by moving it to Azure?  How much more is your cloud solution costing me?</a:t>
            </a:r>
          </a:p>
          <a:p>
            <a:pPr marL="171450" lvl="0" indent="-171450">
              <a:buFontTx/>
              <a:buChar char="-"/>
            </a:pPr>
            <a:r>
              <a:rPr lang="en-US" sz="1200" dirty="0">
                <a:solidFill>
                  <a:schemeClr val="bg1"/>
                </a:solidFill>
              </a:rPr>
              <a:t>What if I need my cloud resources to access on-premises resources?</a:t>
            </a:r>
          </a:p>
          <a:p>
            <a:pPr marL="171450" lvl="0" indent="-171450">
              <a:buFontTx/>
              <a:buChar char="-"/>
            </a:pPr>
            <a:r>
              <a:rPr lang="en-US" sz="1200" dirty="0">
                <a:solidFill>
                  <a:schemeClr val="bg1"/>
                </a:solidFill>
              </a:rPr>
              <a:t>Will Azure meet our security and compliance requirements?</a:t>
            </a:r>
          </a:p>
          <a:p>
            <a:pPr marL="171450" lvl="0" indent="-171450">
              <a:buFontTx/>
              <a:buChar char="-"/>
            </a:pPr>
            <a:r>
              <a:rPr lang="en-US" sz="1200" dirty="0">
                <a:solidFill>
                  <a:schemeClr val="bg1"/>
                </a:solidFill>
              </a:rPr>
              <a:t>Do I have to pay for resources when they are stopped?</a:t>
            </a:r>
          </a:p>
          <a:p>
            <a:pPr marL="171450" lvl="0" indent="-171450">
              <a:buFontTx/>
              <a:buChar char="-"/>
            </a:pPr>
            <a:r>
              <a:rPr lang="en-US" sz="1200" dirty="0">
                <a:solidFill>
                  <a:schemeClr val="bg1"/>
                </a:solidFill>
              </a:rPr>
              <a:t>For my dev environment, can I automate stopping VMs during idle times?</a:t>
            </a:r>
          </a:p>
          <a:p>
            <a:pPr lvl="0"/>
            <a:endParaRPr lang="en-US" sz="1100" dirty="0">
              <a:solidFill>
                <a:schemeClr val="bg1"/>
              </a:solidFill>
            </a:endParaRPr>
          </a:p>
          <a:p>
            <a:pPr lvl="0"/>
            <a:endParaRPr lang="en-US" sz="1200" dirty="0">
              <a:solidFill>
                <a:schemeClr val="bg1"/>
              </a:solidFill>
            </a:endParaRPr>
          </a:p>
          <a:p>
            <a:pPr lvl="0"/>
            <a:endParaRPr lang="en-US" sz="105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9</a:t>
            </a:fld>
            <a:endParaRPr lang="en-US" dirty="0"/>
          </a:p>
        </p:txBody>
      </p:sp>
    </p:spTree>
    <p:extLst>
      <p:ext uri="{BB962C8B-B14F-4D97-AF65-F5344CB8AC3E}">
        <p14:creationId xmlns:p14="http://schemas.microsoft.com/office/powerpoint/2010/main" val="4135062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107715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1726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8.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4.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28.wmf"/><Relationship Id="rId5" Type="http://schemas.openxmlformats.org/officeDocument/2006/relationships/oleObject" Target="../embeddings/oleObject1.bin"/><Relationship Id="rId4" Type="http://schemas.openxmlformats.org/officeDocument/2006/relationships/image" Target="../media/image29.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684822"/>
            <a:ext cx="7171335" cy="899336"/>
          </a:xfrm>
        </p:spPr>
        <p:txBody>
          <a:bodyPr/>
          <a:lstStyle/>
          <a:p>
            <a:r>
              <a:rPr lang="en-US" dirty="0"/>
              <a:t>SAP NetWeaver on Azure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2" y="4736607"/>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53" name="Title 1"/>
          <p:cNvSpPr>
            <a:spLocks noGrp="1"/>
          </p:cNvSpPr>
          <p:nvPr>
            <p:ph type="title"/>
          </p:nvPr>
        </p:nvSpPr>
        <p:spPr>
          <a:xfrm>
            <a:off x="268934" y="291112"/>
            <a:ext cx="11494682" cy="676860"/>
          </a:xfrm>
        </p:spPr>
        <p:txBody>
          <a:bodyPr/>
          <a:lstStyle/>
          <a:p>
            <a:r>
              <a:rPr lang="en-US" sz="4400" dirty="0">
                <a:solidFill>
                  <a:schemeClr val="bg1"/>
                </a:solidFill>
              </a:rPr>
              <a:t>Customer environment</a:t>
            </a:r>
            <a:endParaRPr lang="en-US" sz="4400" i="1"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1095651"/>
            <a:ext cx="11658276" cy="5480640"/>
          </a:xfrm>
          <a:prstGeom prst="rect">
            <a:avLst/>
          </a:prstGeom>
        </p:spPr>
      </p:pic>
    </p:spTree>
    <p:extLst>
      <p:ext uri="{BB962C8B-B14F-4D97-AF65-F5344CB8AC3E}">
        <p14:creationId xmlns:p14="http://schemas.microsoft.com/office/powerpoint/2010/main" val="14629378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653983"/>
          </a:xfrm>
        </p:spPr>
        <p:txBody>
          <a:bodyPr/>
          <a:lstStyle/>
          <a:p>
            <a:r>
              <a:rPr lang="en-US" sz="3600" dirty="0">
                <a:solidFill>
                  <a:schemeClr val="bg1"/>
                </a:solidFill>
              </a:rPr>
              <a:t>Contoso current SAP state/benefits of migration to Azure</a:t>
            </a:r>
            <a:br>
              <a:rPr lang="en-US" sz="4400" dirty="0">
                <a:solidFill>
                  <a:schemeClr val="bg1"/>
                </a:solidFill>
              </a:rPr>
            </a:br>
            <a:endParaRPr lang="en-US" sz="44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1079337"/>
            <a:ext cx="11635935" cy="5570845"/>
          </a:xfrm>
          <a:prstGeom prst="rect">
            <a:avLst/>
          </a:prstGeom>
        </p:spPr>
      </p:pic>
    </p:spTree>
    <p:extLst>
      <p:ext uri="{BB962C8B-B14F-4D97-AF65-F5344CB8AC3E}">
        <p14:creationId xmlns:p14="http://schemas.microsoft.com/office/powerpoint/2010/main" val="5270936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68934" y="155219"/>
            <a:ext cx="11494682" cy="1412428"/>
          </a:xfrm>
        </p:spPr>
        <p:txBody>
          <a:bodyPr/>
          <a:lstStyle/>
          <a:p>
            <a:r>
              <a:rPr lang="en-US" sz="4400" dirty="0">
                <a:solidFill>
                  <a:schemeClr val="bg1"/>
                </a:solidFill>
              </a:rPr>
              <a:t>How to size SAP on Azure VM</a:t>
            </a:r>
            <a:br>
              <a:rPr lang="en-US" sz="4400" dirty="0">
                <a:solidFill>
                  <a:schemeClr val="bg1"/>
                </a:solidFill>
              </a:rPr>
            </a:br>
            <a:endParaRPr lang="en-US" sz="4400" dirty="0">
              <a:solidFill>
                <a:schemeClr val="bg1"/>
              </a:solidFill>
            </a:endParaRPr>
          </a:p>
        </p:txBody>
      </p:sp>
      <p:sp>
        <p:nvSpPr>
          <p:cNvPr id="61" name="Rectangle 60">
            <a:extLst>
              <a:ext uri="{FF2B5EF4-FFF2-40B4-BE49-F238E27FC236}">
                <a16:creationId xmlns:a16="http://schemas.microsoft.com/office/drawing/2014/main" id="{F23275A8-708C-4FC8-8141-F1321B476E15}"/>
              </a:ext>
            </a:extLst>
          </p:cNvPr>
          <p:cNvSpPr/>
          <p:nvPr/>
        </p:nvSpPr>
        <p:spPr>
          <a:xfrm>
            <a:off x="714743" y="1942565"/>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Set up high availability solution for SAP ASCS and Database, based on SLA</a:t>
            </a:r>
          </a:p>
        </p:txBody>
      </p:sp>
      <p:sp>
        <p:nvSpPr>
          <p:cNvPr id="65" name="Oval 64">
            <a:extLst>
              <a:ext uri="{FF2B5EF4-FFF2-40B4-BE49-F238E27FC236}">
                <a16:creationId xmlns:a16="http://schemas.microsoft.com/office/drawing/2014/main" id="{FFE8BAD1-C11C-4BF0-ACA2-F84CB90946B3}"/>
              </a:ext>
            </a:extLst>
          </p:cNvPr>
          <p:cNvSpPr/>
          <p:nvPr/>
        </p:nvSpPr>
        <p:spPr bwMode="auto">
          <a:xfrm>
            <a:off x="233972" y="1100203"/>
            <a:ext cx="300000" cy="289297"/>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latin typeface="Segoe UI Semilight" panose="020B0402040204020203" pitchFamily="34" charset="0"/>
                <a:ea typeface="Segoe UI" pitchFamily="34" charset="0"/>
                <a:cs typeface="Segoe UI Semilight" panose="020B0402040204020203" pitchFamily="34" charset="0"/>
              </a:rPr>
              <a:t>1</a:t>
            </a:r>
          </a:p>
        </p:txBody>
      </p:sp>
      <p:sp>
        <p:nvSpPr>
          <p:cNvPr id="66" name="Oval 65">
            <a:extLst>
              <a:ext uri="{FF2B5EF4-FFF2-40B4-BE49-F238E27FC236}">
                <a16:creationId xmlns:a16="http://schemas.microsoft.com/office/drawing/2014/main" id="{DA3DF259-5E79-448B-A693-FA063F713F04}"/>
              </a:ext>
            </a:extLst>
          </p:cNvPr>
          <p:cNvSpPr/>
          <p:nvPr/>
        </p:nvSpPr>
        <p:spPr bwMode="auto">
          <a:xfrm>
            <a:off x="233972" y="1407786"/>
            <a:ext cx="300000" cy="289297"/>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bg1"/>
                </a:solidFill>
                <a:latin typeface="Segoe UI Semilight" panose="020B0402040204020203" pitchFamily="34" charset="0"/>
                <a:ea typeface="Segoe UI" pitchFamily="34" charset="0"/>
                <a:cs typeface="Segoe UI Semilight" panose="020B0402040204020203" pitchFamily="34" charset="0"/>
              </a:rPr>
              <a:t>2</a:t>
            </a:r>
          </a:p>
        </p:txBody>
      </p:sp>
      <p:sp>
        <p:nvSpPr>
          <p:cNvPr id="67" name="Oval 66">
            <a:extLst>
              <a:ext uri="{FF2B5EF4-FFF2-40B4-BE49-F238E27FC236}">
                <a16:creationId xmlns:a16="http://schemas.microsoft.com/office/drawing/2014/main" id="{168E9065-6CF4-4F16-A521-9C2245CBFB74}"/>
              </a:ext>
            </a:extLst>
          </p:cNvPr>
          <p:cNvSpPr/>
          <p:nvPr/>
        </p:nvSpPr>
        <p:spPr bwMode="auto">
          <a:xfrm>
            <a:off x="268934" y="1998852"/>
            <a:ext cx="300000" cy="289297"/>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rgbClr val="353535"/>
                </a:solidFill>
                <a:latin typeface="Segoe UI Semilight" panose="020B0402040204020203" pitchFamily="34" charset="0"/>
                <a:ea typeface="Segoe UI" pitchFamily="34" charset="0"/>
                <a:cs typeface="Segoe UI Semilight" panose="020B0402040204020203" pitchFamily="34" charset="0"/>
              </a:rPr>
              <a:t>3</a:t>
            </a:r>
          </a:p>
        </p:txBody>
      </p:sp>
      <p:sp>
        <p:nvSpPr>
          <p:cNvPr id="68" name="Rectangle 67">
            <a:extLst>
              <a:ext uri="{FF2B5EF4-FFF2-40B4-BE49-F238E27FC236}">
                <a16:creationId xmlns:a16="http://schemas.microsoft.com/office/drawing/2014/main" id="{44F95251-30CA-4B55-A896-D6611CC54C6A}"/>
              </a:ext>
            </a:extLst>
          </p:cNvPr>
          <p:cNvSpPr/>
          <p:nvPr/>
        </p:nvSpPr>
        <p:spPr>
          <a:xfrm>
            <a:off x="682175" y="1014143"/>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Choose VM type for SAP ASCS, Application and Database, based on SAPS required</a:t>
            </a:r>
          </a:p>
        </p:txBody>
      </p:sp>
      <p:sp>
        <p:nvSpPr>
          <p:cNvPr id="69" name="Rectangle 68">
            <a:extLst>
              <a:ext uri="{FF2B5EF4-FFF2-40B4-BE49-F238E27FC236}">
                <a16:creationId xmlns:a16="http://schemas.microsoft.com/office/drawing/2014/main" id="{5E7815FC-51E7-4799-8367-066A709BF0C6}"/>
              </a:ext>
            </a:extLst>
          </p:cNvPr>
          <p:cNvSpPr/>
          <p:nvPr/>
        </p:nvSpPr>
        <p:spPr>
          <a:xfrm>
            <a:off x="682174" y="1325644"/>
            <a:ext cx="12243252" cy="720197"/>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Decide Premium Storage type and number of disks for SAP database file space, based on </a:t>
            </a:r>
            <a:br>
              <a:rPr lang="en-US" sz="2040" kern="0" dirty="0">
                <a:solidFill>
                  <a:srgbClr val="FFFFFF"/>
                </a:solidFill>
                <a:latin typeface="Segoe UI Semilight" panose="020B0402040204020203" pitchFamily="34" charset="0"/>
                <a:cs typeface="Segoe UI Semilight" panose="020B0402040204020203" pitchFamily="34" charset="0"/>
              </a:rPr>
            </a:br>
            <a:r>
              <a:rPr lang="en-US" sz="2040" kern="0" dirty="0">
                <a:solidFill>
                  <a:srgbClr val="FFFFFF"/>
                </a:solidFill>
                <a:latin typeface="Segoe UI Semilight" panose="020B0402040204020203" pitchFamily="34" charset="0"/>
                <a:cs typeface="Segoe UI Semilight" panose="020B0402040204020203" pitchFamily="34" charset="0"/>
              </a:rPr>
              <a:t>IOPS/throughput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2" y="2356918"/>
            <a:ext cx="11701393" cy="4512804"/>
          </a:xfrm>
          <a:prstGeom prst="rect">
            <a:avLst/>
          </a:prstGeom>
        </p:spPr>
      </p:pic>
    </p:spTree>
    <p:extLst>
      <p:ext uri="{BB962C8B-B14F-4D97-AF65-F5344CB8AC3E}">
        <p14:creationId xmlns:p14="http://schemas.microsoft.com/office/powerpoint/2010/main" val="2327772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anim calcmode="lin" valueType="num">
                                      <p:cBhvr>
                                        <p:cTn id="13" dur="1000" fill="hold"/>
                                        <p:tgtEl>
                                          <p:spTgt spid="68"/>
                                        </p:tgtEl>
                                        <p:attrNameLst>
                                          <p:attrName>ppt_x</p:attrName>
                                        </p:attrNameLst>
                                      </p:cBhvr>
                                      <p:tavLst>
                                        <p:tav tm="0">
                                          <p:val>
                                            <p:strVal val="#ppt_x"/>
                                          </p:val>
                                        </p:tav>
                                        <p:tav tm="100000">
                                          <p:val>
                                            <p:strVal val="#ppt_x"/>
                                          </p:val>
                                        </p:tav>
                                      </p:tavLst>
                                    </p:anim>
                                    <p:anim calcmode="lin" valueType="num">
                                      <p:cBhvr>
                                        <p:cTn id="1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1000"/>
                                        <p:tgtEl>
                                          <p:spTgt spid="66"/>
                                        </p:tgtEl>
                                      </p:cBhvr>
                                    </p:animEffect>
                                    <p:anim calcmode="lin" valueType="num">
                                      <p:cBhvr>
                                        <p:cTn id="20" dur="1000" fill="hold"/>
                                        <p:tgtEl>
                                          <p:spTgt spid="66"/>
                                        </p:tgtEl>
                                        <p:attrNameLst>
                                          <p:attrName>ppt_x</p:attrName>
                                        </p:attrNameLst>
                                      </p:cBhvr>
                                      <p:tavLst>
                                        <p:tav tm="0">
                                          <p:val>
                                            <p:strVal val="#ppt_x"/>
                                          </p:val>
                                        </p:tav>
                                        <p:tav tm="100000">
                                          <p:val>
                                            <p:strVal val="#ppt_x"/>
                                          </p:val>
                                        </p:tav>
                                      </p:tavLst>
                                    </p:anim>
                                    <p:anim calcmode="lin" valueType="num">
                                      <p:cBhvr>
                                        <p:cTn id="21" dur="1000" fill="hold"/>
                                        <p:tgtEl>
                                          <p:spTgt spid="6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1000"/>
                                        <p:tgtEl>
                                          <p:spTgt spid="69"/>
                                        </p:tgtEl>
                                      </p:cBhvr>
                                    </p:animEffect>
                                    <p:anim calcmode="lin" valueType="num">
                                      <p:cBhvr>
                                        <p:cTn id="25" dur="1000" fill="hold"/>
                                        <p:tgtEl>
                                          <p:spTgt spid="69"/>
                                        </p:tgtEl>
                                        <p:attrNameLst>
                                          <p:attrName>ppt_x</p:attrName>
                                        </p:attrNameLst>
                                      </p:cBhvr>
                                      <p:tavLst>
                                        <p:tav tm="0">
                                          <p:val>
                                            <p:strVal val="#ppt_x"/>
                                          </p:val>
                                        </p:tav>
                                        <p:tav tm="100000">
                                          <p:val>
                                            <p:strVal val="#ppt_x"/>
                                          </p:val>
                                        </p:tav>
                                      </p:tavLst>
                                    </p:anim>
                                    <p:anim calcmode="lin" valueType="num">
                                      <p:cBhvr>
                                        <p:cTn id="2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1000"/>
                                        <p:tgtEl>
                                          <p:spTgt spid="67"/>
                                        </p:tgtEl>
                                      </p:cBhvr>
                                    </p:animEffect>
                                    <p:anim calcmode="lin" valueType="num">
                                      <p:cBhvr>
                                        <p:cTn id="32" dur="1000" fill="hold"/>
                                        <p:tgtEl>
                                          <p:spTgt spid="67"/>
                                        </p:tgtEl>
                                        <p:attrNameLst>
                                          <p:attrName>ppt_x</p:attrName>
                                        </p:attrNameLst>
                                      </p:cBhvr>
                                      <p:tavLst>
                                        <p:tav tm="0">
                                          <p:val>
                                            <p:strVal val="#ppt_x"/>
                                          </p:val>
                                        </p:tav>
                                        <p:tav tm="100000">
                                          <p:val>
                                            <p:strVal val="#ppt_x"/>
                                          </p:val>
                                        </p:tav>
                                      </p:tavLst>
                                    </p:anim>
                                    <p:anim calcmode="lin" valueType="num">
                                      <p:cBhvr>
                                        <p:cTn id="33" dur="1000" fill="hold"/>
                                        <p:tgtEl>
                                          <p:spTgt spid="6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1000"/>
                                        <p:tgtEl>
                                          <p:spTgt spid="61"/>
                                        </p:tgtEl>
                                      </p:cBhvr>
                                    </p:animEffect>
                                    <p:anim calcmode="lin" valueType="num">
                                      <p:cBhvr>
                                        <p:cTn id="37" dur="1000" fill="hold"/>
                                        <p:tgtEl>
                                          <p:spTgt spid="61"/>
                                        </p:tgtEl>
                                        <p:attrNameLst>
                                          <p:attrName>ppt_x</p:attrName>
                                        </p:attrNameLst>
                                      </p:cBhvr>
                                      <p:tavLst>
                                        <p:tav tm="0">
                                          <p:val>
                                            <p:strVal val="#ppt_x"/>
                                          </p:val>
                                        </p:tav>
                                        <p:tav tm="100000">
                                          <p:val>
                                            <p:strVal val="#ppt_x"/>
                                          </p:val>
                                        </p:tav>
                                      </p:tavLst>
                                    </p:anim>
                                    <p:anim calcmode="lin" valueType="num">
                                      <p:cBhvr>
                                        <p:cTn id="3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5" grpId="0" animBg="1"/>
      <p:bldP spid="66" grpId="0" animBg="1"/>
      <p:bldP spid="67" grpId="0" animBg="1"/>
      <p:bldP spid="68" grpId="0"/>
      <p:bldP spid="6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idx="4294967295"/>
          </p:nvPr>
        </p:nvSpPr>
        <p:spPr>
          <a:xfrm>
            <a:off x="0" y="76200"/>
            <a:ext cx="11183938" cy="369888"/>
          </a:xfrm>
        </p:spPr>
        <p:txBody>
          <a:bodyPr>
            <a:noAutofit/>
          </a:bodyPr>
          <a:lstStyle/>
          <a:p>
            <a:r>
              <a:rPr lang="en-US" sz="3600" dirty="0">
                <a:solidFill>
                  <a:schemeClr val="bg1"/>
                </a:solidFill>
                <a:latin typeface="Segoe UI Light" panose="020B0502040204020203" pitchFamily="34" charset="0"/>
                <a:cs typeface="Segoe UI Light" panose="020B0502040204020203" pitchFamily="34" charset="0"/>
              </a:rPr>
              <a:t>Baseline knowledge for SAP as a service on Azure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517" y="766165"/>
            <a:ext cx="10872798" cy="5985618"/>
          </a:xfrm>
          <a:prstGeom prst="rect">
            <a:avLst/>
          </a:prstGeom>
        </p:spPr>
      </p:pic>
    </p:spTree>
    <p:extLst>
      <p:ext uri="{BB962C8B-B14F-4D97-AF65-F5344CB8AC3E}">
        <p14:creationId xmlns:p14="http://schemas.microsoft.com/office/powerpoint/2010/main" val="35136391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15471" y="132154"/>
            <a:ext cx="11494682" cy="552472"/>
          </a:xfrm>
        </p:spPr>
        <p:txBody>
          <a:bodyPr/>
          <a:lstStyle/>
          <a:p>
            <a:r>
              <a:rPr lang="en-US" sz="3600" dirty="0">
                <a:solidFill>
                  <a:schemeClr val="bg1"/>
                </a:solidFill>
              </a:rPr>
              <a:t>SAP business suite, NetWeaver – with HA and DR</a:t>
            </a:r>
            <a:br>
              <a:rPr lang="en-US" sz="4400" dirty="0">
                <a:solidFill>
                  <a:schemeClr val="bg1"/>
                </a:solidFill>
              </a:rPr>
            </a:br>
            <a:endParaRPr lang="en-US" sz="44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71" y="825810"/>
            <a:ext cx="11756380" cy="5824371"/>
          </a:xfrm>
          <a:prstGeom prst="rect">
            <a:avLst/>
          </a:prstGeom>
        </p:spPr>
      </p:pic>
    </p:spTree>
    <p:extLst>
      <p:ext uri="{BB962C8B-B14F-4D97-AF65-F5344CB8AC3E}">
        <p14:creationId xmlns:p14="http://schemas.microsoft.com/office/powerpoint/2010/main" val="282093542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Online Azure pricing calculator</a:t>
            </a:r>
          </a:p>
        </p:txBody>
      </p:sp>
      <p:pic>
        <p:nvPicPr>
          <p:cNvPr id="14" name="Picture 13">
            <a:extLst>
              <a:ext uri="{FF2B5EF4-FFF2-40B4-BE49-F238E27FC236}">
                <a16:creationId xmlns:a16="http://schemas.microsoft.com/office/drawing/2014/main" id="{240BADE3-17CC-4077-9B67-FA10AC950E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2384" y="1116195"/>
            <a:ext cx="6067233" cy="5006261"/>
          </a:xfrm>
          <a:prstGeom prst="rect">
            <a:avLst/>
          </a:prstGeom>
        </p:spPr>
      </p:pic>
      <p:sp>
        <p:nvSpPr>
          <p:cNvPr id="16" name="TextBox 15">
            <a:extLst>
              <a:ext uri="{FF2B5EF4-FFF2-40B4-BE49-F238E27FC236}">
                <a16:creationId xmlns:a16="http://schemas.microsoft.com/office/drawing/2014/main" id="{4A4ACCB1-3609-4A4D-8312-EFA30D1AF76E}"/>
              </a:ext>
            </a:extLst>
          </p:cNvPr>
          <p:cNvSpPr txBox="1"/>
          <p:nvPr/>
        </p:nvSpPr>
        <p:spPr>
          <a:xfrm>
            <a:off x="2607112" y="6231440"/>
            <a:ext cx="6977776" cy="400110"/>
          </a:xfrm>
          <a:prstGeom prst="rect">
            <a:avLst/>
          </a:prstGeom>
          <a:noFill/>
        </p:spPr>
        <p:txBody>
          <a:bodyPr wrap="square" rtlCol="0">
            <a:spAutoFit/>
          </a:bodyPr>
          <a:lstStyle/>
          <a:p>
            <a:pPr algn="ctr"/>
            <a:r>
              <a:rPr lang="de-AT" sz="2000" dirty="0">
                <a:solidFill>
                  <a:schemeClr val="bg1"/>
                </a:solidFill>
                <a:latin typeface="Segoe UI Semilight" panose="020B0402040204020203" pitchFamily="34" charset="0"/>
                <a:cs typeface="Segoe UI Semilight" panose="020B0402040204020203" pitchFamily="34" charset="0"/>
              </a:rPr>
              <a:t>https://azure.microsoft.com/en-us/pricing/calculator/ </a:t>
            </a:r>
          </a:p>
        </p:txBody>
      </p:sp>
    </p:spTree>
    <p:extLst>
      <p:ext uri="{BB962C8B-B14F-4D97-AF65-F5344CB8AC3E}">
        <p14:creationId xmlns:p14="http://schemas.microsoft.com/office/powerpoint/2010/main" val="21644454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Azure reserved VM instances (RI) and Azure hybrid benefit (AHUB)</a:t>
            </a:r>
          </a:p>
        </p:txBody>
      </p:sp>
      <p:pic>
        <p:nvPicPr>
          <p:cNvPr id="5" name="Picture 4">
            <a:extLst>
              <a:ext uri="{FF2B5EF4-FFF2-40B4-BE49-F238E27FC236}">
                <a16:creationId xmlns:a16="http://schemas.microsoft.com/office/drawing/2014/main" id="{070BF02C-29DE-445D-90B4-19085D86F532}"/>
              </a:ext>
            </a:extLst>
          </p:cNvPr>
          <p:cNvPicPr>
            <a:picLocks noChangeAspect="1"/>
          </p:cNvPicPr>
          <p:nvPr/>
        </p:nvPicPr>
        <p:blipFill>
          <a:blip r:embed="rId3"/>
          <a:stretch>
            <a:fillRect/>
          </a:stretch>
        </p:blipFill>
        <p:spPr>
          <a:xfrm>
            <a:off x="436936" y="1950027"/>
            <a:ext cx="11318128" cy="3094470"/>
          </a:xfrm>
          <a:prstGeom prst="rect">
            <a:avLst/>
          </a:prstGeom>
        </p:spPr>
      </p:pic>
      <p:sp>
        <p:nvSpPr>
          <p:cNvPr id="6" name="Rectangle 5">
            <a:extLst>
              <a:ext uri="{FF2B5EF4-FFF2-40B4-BE49-F238E27FC236}">
                <a16:creationId xmlns:a16="http://schemas.microsoft.com/office/drawing/2014/main" id="{A866F2AF-3D84-469A-9E74-7DD77FACE3BA}"/>
              </a:ext>
            </a:extLst>
          </p:cNvPr>
          <p:cNvSpPr/>
          <p:nvPr/>
        </p:nvSpPr>
        <p:spPr>
          <a:xfrm>
            <a:off x="3137402" y="5549793"/>
            <a:ext cx="5917197" cy="584775"/>
          </a:xfrm>
          <a:prstGeom prst="rect">
            <a:avLst/>
          </a:prstGeom>
        </p:spPr>
        <p:txBody>
          <a:bodyPr wrap="none">
            <a:spAutoFit/>
          </a:bodyPr>
          <a:lstStyle/>
          <a:p>
            <a:pPr algn="ctr" defTabSz="932742"/>
            <a:r>
              <a:rPr lang="en-US" sz="1600" dirty="0">
                <a:solidFill>
                  <a:srgbClr val="FFFFFF"/>
                </a:solidFill>
                <a:latin typeface="+mj-lt"/>
              </a:rPr>
              <a:t>https://azure.microsoft.com/en-us/pricing/reserved-vm-instances/ </a:t>
            </a:r>
          </a:p>
          <a:p>
            <a:pPr algn="ctr" defTabSz="932742"/>
            <a:r>
              <a:rPr lang="en-US" sz="1600" dirty="0">
                <a:solidFill>
                  <a:srgbClr val="FFFFFF"/>
                </a:solidFill>
                <a:latin typeface="+mj-lt"/>
              </a:rPr>
              <a:t>https://azure.microsoft.com/en-us/pricing/hybrid-benefit/</a:t>
            </a:r>
          </a:p>
        </p:txBody>
      </p:sp>
    </p:spTree>
    <p:extLst>
      <p:ext uri="{BB962C8B-B14F-4D97-AF65-F5344CB8AC3E}">
        <p14:creationId xmlns:p14="http://schemas.microsoft.com/office/powerpoint/2010/main" val="26733238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Requirements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439" y="946152"/>
            <a:ext cx="9358171" cy="5803895"/>
          </a:xfrm>
          <a:prstGeom prst="rect">
            <a:avLst/>
          </a:prstGeom>
        </p:spPr>
      </p:pic>
    </p:spTree>
    <p:extLst>
      <p:ext uri="{BB962C8B-B14F-4D97-AF65-F5344CB8AC3E}">
        <p14:creationId xmlns:p14="http://schemas.microsoft.com/office/powerpoint/2010/main" val="33925034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Common scenarios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64" y="1327757"/>
            <a:ext cx="11679610" cy="4685115"/>
          </a:xfrm>
          <a:prstGeom prst="rect">
            <a:avLst/>
          </a:prstGeom>
        </p:spPr>
      </p:pic>
    </p:spTree>
    <p:extLst>
      <p:ext uri="{BB962C8B-B14F-4D97-AF65-F5344CB8AC3E}">
        <p14:creationId xmlns:p14="http://schemas.microsoft.com/office/powerpoint/2010/main" val="9976034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61675" y="193139"/>
            <a:ext cx="11876045" cy="1134619"/>
          </a:xfrm>
        </p:spPr>
        <p:txBody>
          <a:bodyPr/>
          <a:lstStyle/>
          <a:p>
            <a:r>
              <a:rPr lang="en-US" sz="4400" dirty="0">
                <a:solidFill>
                  <a:schemeClr val="bg1"/>
                </a:solidFill>
              </a:rPr>
              <a:t>Common scenarios</a:t>
            </a:r>
          </a:p>
        </p:txBody>
      </p:sp>
      <p:sp>
        <p:nvSpPr>
          <p:cNvPr id="51" name="TextBox 50">
            <a:extLst>
              <a:ext uri="{FF2B5EF4-FFF2-40B4-BE49-F238E27FC236}">
                <a16:creationId xmlns:a16="http://schemas.microsoft.com/office/drawing/2014/main" id="{E1AEA06D-6CC1-434A-8B95-48B54BDDE94E}"/>
              </a:ext>
            </a:extLst>
          </p:cNvPr>
          <p:cNvSpPr txBox="1"/>
          <p:nvPr/>
        </p:nvSpPr>
        <p:spPr>
          <a:xfrm>
            <a:off x="0" y="1327758"/>
            <a:ext cx="6355394" cy="1071062"/>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gradFill>
                  <a:gsLst>
                    <a:gs pos="2917">
                      <a:srgbClr val="FFFFFF"/>
                    </a:gs>
                    <a:gs pos="30000">
                      <a:srgbClr val="FFFFFF"/>
                    </a:gs>
                  </a:gsLst>
                  <a:lin ang="5400000" scaled="0"/>
                </a:gradFill>
                <a:latin typeface="Segoe UI Semilight"/>
              </a:rPr>
              <a:t>Azure Infrastructure </a:t>
            </a:r>
            <a:br>
              <a:rPr lang="en-US" sz="2800" dirty="0">
                <a:gradFill>
                  <a:gsLst>
                    <a:gs pos="2917">
                      <a:srgbClr val="FFFFFF"/>
                    </a:gs>
                    <a:gs pos="30000">
                      <a:srgbClr val="FFFFFF"/>
                    </a:gs>
                  </a:gsLst>
                  <a:lin ang="5400000" scaled="0"/>
                </a:gradFill>
                <a:latin typeface="Segoe UI Semilight"/>
              </a:rPr>
            </a:br>
            <a:r>
              <a:rPr lang="en-US" sz="2800" dirty="0">
                <a:gradFill>
                  <a:gsLst>
                    <a:gs pos="2917">
                      <a:srgbClr val="FFFFFF"/>
                    </a:gs>
                    <a:gs pos="30000">
                      <a:srgbClr val="FFFFFF"/>
                    </a:gs>
                  </a:gsLst>
                  <a:lin ang="5400000" scaled="0"/>
                </a:gradFill>
                <a:latin typeface="Segoe UI Semilight"/>
              </a:rPr>
              <a:t>as a Service (IaaS)</a:t>
            </a:r>
          </a:p>
        </p:txBody>
      </p:sp>
      <p:grpSp>
        <p:nvGrpSpPr>
          <p:cNvPr id="52" name="Group 51" descr="Icons of the previously mentioned products display." title="icons">
            <a:extLst>
              <a:ext uri="{FF2B5EF4-FFF2-40B4-BE49-F238E27FC236}">
                <a16:creationId xmlns:a16="http://schemas.microsoft.com/office/drawing/2014/main" id="{3FEBE50C-AA55-4FBA-AA75-926ADEC2BB87}"/>
              </a:ext>
            </a:extLst>
          </p:cNvPr>
          <p:cNvGrpSpPr/>
          <p:nvPr/>
        </p:nvGrpSpPr>
        <p:grpSpPr>
          <a:xfrm>
            <a:off x="1122292" y="2474241"/>
            <a:ext cx="4237772" cy="2345909"/>
            <a:chOff x="855327" y="2500754"/>
            <a:chExt cx="4237772" cy="2345909"/>
          </a:xfrm>
        </p:grpSpPr>
        <p:sp>
          <p:nvSpPr>
            <p:cNvPr id="53" name="Rectangle: Rounded Corners 52">
              <a:extLst>
                <a:ext uri="{FF2B5EF4-FFF2-40B4-BE49-F238E27FC236}">
                  <a16:creationId xmlns:a16="http://schemas.microsoft.com/office/drawing/2014/main" id="{027EB500-9923-4DB0-840F-5DDAC9B2F40A}"/>
                </a:ext>
              </a:extLst>
            </p:cNvPr>
            <p:cNvSpPr/>
            <p:nvPr/>
          </p:nvSpPr>
          <p:spPr bwMode="auto">
            <a:xfrm>
              <a:off x="855327" y="2500754"/>
              <a:ext cx="4237772" cy="2345909"/>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4" name="Picture 53" descr="Icon" title="Icon">
              <a:extLst>
                <a:ext uri="{FF2B5EF4-FFF2-40B4-BE49-F238E27FC236}">
                  <a16:creationId xmlns:a16="http://schemas.microsoft.com/office/drawing/2014/main" id="{82EE0E25-66DA-43AF-B875-513E2E0B3A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232" y="2632446"/>
              <a:ext cx="780290" cy="780290"/>
            </a:xfrm>
            <a:prstGeom prst="rect">
              <a:avLst/>
            </a:prstGeom>
          </p:spPr>
        </p:pic>
        <p:pic>
          <p:nvPicPr>
            <p:cNvPr id="55" name="Picture 54" descr="Virtual Machine Icon" title="Virtual Machine Icon">
              <a:extLst>
                <a:ext uri="{FF2B5EF4-FFF2-40B4-BE49-F238E27FC236}">
                  <a16:creationId xmlns:a16="http://schemas.microsoft.com/office/drawing/2014/main" id="{E16AA0D1-E23D-4CB1-8661-419339A071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4092" y="3596457"/>
              <a:ext cx="780290" cy="780290"/>
            </a:xfrm>
            <a:prstGeom prst="rect">
              <a:avLst/>
            </a:prstGeom>
          </p:spPr>
        </p:pic>
        <p:pic>
          <p:nvPicPr>
            <p:cNvPr id="56" name="Picture 55" descr="Virtual Machine Icon" title="Virtual Machine Icon">
              <a:extLst>
                <a:ext uri="{FF2B5EF4-FFF2-40B4-BE49-F238E27FC236}">
                  <a16:creationId xmlns:a16="http://schemas.microsoft.com/office/drawing/2014/main" id="{87DFE47A-9899-4F15-9E95-E14D7B6ACC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0587" y="3596457"/>
              <a:ext cx="780290" cy="780290"/>
            </a:xfrm>
            <a:prstGeom prst="rect">
              <a:avLst/>
            </a:prstGeom>
          </p:spPr>
        </p:pic>
        <p:pic>
          <p:nvPicPr>
            <p:cNvPr id="57" name="Picture 56" descr="Hybrid Connectivity icon" title="Hybrid Connectivity icon">
              <a:extLst>
                <a:ext uri="{FF2B5EF4-FFF2-40B4-BE49-F238E27FC236}">
                  <a16:creationId xmlns:a16="http://schemas.microsoft.com/office/drawing/2014/main" id="{25E3D370-FA17-4CD0-9566-D1AC546408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37822" y="2569384"/>
              <a:ext cx="780290" cy="780290"/>
            </a:xfrm>
            <a:prstGeom prst="rect">
              <a:avLst/>
            </a:prstGeom>
          </p:spPr>
        </p:pic>
        <p:pic>
          <p:nvPicPr>
            <p:cNvPr id="58" name="Picture 57" descr="Load Balancers icon" title="Load Balancers icon">
              <a:extLst>
                <a:ext uri="{FF2B5EF4-FFF2-40B4-BE49-F238E27FC236}">
                  <a16:creationId xmlns:a16="http://schemas.microsoft.com/office/drawing/2014/main" id="{F9CCC247-4B91-4350-8BF2-580EB6F73B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56604" y="3648700"/>
              <a:ext cx="780290" cy="780290"/>
            </a:xfrm>
            <a:prstGeom prst="rect">
              <a:avLst/>
            </a:prstGeom>
          </p:spPr>
        </p:pic>
        <p:pic>
          <p:nvPicPr>
            <p:cNvPr id="59" name="Picture 58" descr="Virtual networks icon" title="Virtual networks icon">
              <a:extLst>
                <a:ext uri="{FF2B5EF4-FFF2-40B4-BE49-F238E27FC236}">
                  <a16:creationId xmlns:a16="http://schemas.microsoft.com/office/drawing/2014/main" id="{FD99A691-420B-45D8-B458-383A32A387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35583" y="2762383"/>
              <a:ext cx="780290" cy="780290"/>
            </a:xfrm>
            <a:prstGeom prst="rect">
              <a:avLst/>
            </a:prstGeom>
          </p:spPr>
        </p:pic>
      </p:grpSp>
      <p:sp>
        <p:nvSpPr>
          <p:cNvPr id="60" name="TextBox 59">
            <a:extLst>
              <a:ext uri="{FF2B5EF4-FFF2-40B4-BE49-F238E27FC236}">
                <a16:creationId xmlns:a16="http://schemas.microsoft.com/office/drawing/2014/main" id="{AC488605-471E-46B3-95F2-CBB912271BCD}"/>
              </a:ext>
            </a:extLst>
          </p:cNvPr>
          <p:cNvSpPr txBox="1"/>
          <p:nvPr/>
        </p:nvSpPr>
        <p:spPr>
          <a:xfrm>
            <a:off x="730045" y="4951842"/>
            <a:ext cx="414948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machines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Virtual networks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VPN gateway</a:t>
            </a:r>
          </a:p>
        </p:txBody>
      </p:sp>
      <p:sp>
        <p:nvSpPr>
          <p:cNvPr id="61" name="Rectangle 60">
            <a:extLst>
              <a:ext uri="{FF2B5EF4-FFF2-40B4-BE49-F238E27FC236}">
                <a16:creationId xmlns:a16="http://schemas.microsoft.com/office/drawing/2014/main" id="{73D2C0DD-36CA-455F-889D-711020398086}"/>
              </a:ext>
            </a:extLst>
          </p:cNvPr>
          <p:cNvSpPr/>
          <p:nvPr/>
        </p:nvSpPr>
        <p:spPr>
          <a:xfrm>
            <a:off x="3307394" y="5081779"/>
            <a:ext cx="3318324" cy="1243417"/>
          </a:xfrm>
          <a:prstGeom prst="rect">
            <a:avLst/>
          </a:prstGeom>
        </p:spPr>
        <p:txBody>
          <a:bodyPr wrap="square">
            <a:spAutoFit/>
          </a:bodyPr>
          <a:lstStyle/>
          <a:p>
            <a:pPr>
              <a:lnSpc>
                <a:spcPct val="90000"/>
              </a:lnSpc>
              <a:spcAft>
                <a:spcPts val="600"/>
              </a:spcAft>
            </a:pPr>
            <a:r>
              <a:rPr lang="en-US" sz="2400" dirty="0">
                <a:gradFill>
                  <a:gsLst>
                    <a:gs pos="2917">
                      <a:srgbClr val="FFFFFF"/>
                    </a:gs>
                    <a:gs pos="30000">
                      <a:srgbClr val="FFFFFF"/>
                    </a:gs>
                  </a:gsLst>
                  <a:lin ang="5400000" scaled="0"/>
                </a:gradFill>
                <a:latin typeface="Segoe UI Semilight"/>
              </a:rPr>
              <a:t>Hybrid connectivity </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Load balancers</a:t>
            </a:r>
          </a:p>
          <a:p>
            <a:pPr>
              <a:lnSpc>
                <a:spcPct val="90000"/>
              </a:lnSpc>
              <a:spcAft>
                <a:spcPts val="600"/>
              </a:spcAft>
            </a:pPr>
            <a:r>
              <a:rPr lang="en-US" sz="2400" dirty="0">
                <a:gradFill>
                  <a:gsLst>
                    <a:gs pos="2917">
                      <a:srgbClr val="FFFFFF"/>
                    </a:gs>
                    <a:gs pos="30000">
                      <a:srgbClr val="FFFFFF"/>
                    </a:gs>
                  </a:gsLst>
                  <a:lin ang="5400000" scaled="0"/>
                </a:gradFill>
                <a:latin typeface="Segoe UI Semilight"/>
              </a:rPr>
              <a:t>Storage</a:t>
            </a:r>
          </a:p>
        </p:txBody>
      </p:sp>
      <p:pic>
        <p:nvPicPr>
          <p:cNvPr id="2" name="Picture 1">
            <a:extLst>
              <a:ext uri="{FF2B5EF4-FFF2-40B4-BE49-F238E27FC236}">
                <a16:creationId xmlns:a16="http://schemas.microsoft.com/office/drawing/2014/main" id="{1D1362BB-9B53-47EE-B369-014B64D33659}"/>
              </a:ext>
            </a:extLst>
          </p:cNvPr>
          <p:cNvPicPr>
            <a:picLocks noChangeAspect="1"/>
          </p:cNvPicPr>
          <p:nvPr/>
        </p:nvPicPr>
        <p:blipFill>
          <a:blip r:embed="rId8"/>
          <a:stretch>
            <a:fillRect/>
          </a:stretch>
        </p:blipFill>
        <p:spPr>
          <a:xfrm>
            <a:off x="7042559" y="2605933"/>
            <a:ext cx="3895753" cy="2228866"/>
          </a:xfrm>
          <a:prstGeom prst="rect">
            <a:avLst/>
          </a:prstGeom>
        </p:spPr>
      </p:pic>
      <p:sp>
        <p:nvSpPr>
          <p:cNvPr id="62" name="TextBox 61">
            <a:extLst>
              <a:ext uri="{FF2B5EF4-FFF2-40B4-BE49-F238E27FC236}">
                <a16:creationId xmlns:a16="http://schemas.microsoft.com/office/drawing/2014/main" id="{D3EBEAF7-65AE-40EF-A77A-FA8E966FBC15}"/>
              </a:ext>
            </a:extLst>
          </p:cNvPr>
          <p:cNvSpPr txBox="1"/>
          <p:nvPr/>
        </p:nvSpPr>
        <p:spPr>
          <a:xfrm>
            <a:off x="7652589" y="1715556"/>
            <a:ext cx="4019752" cy="68326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rgbClr val="FFFFFF"/>
                    </a:gs>
                    <a:gs pos="30000">
                      <a:srgbClr val="FFFFFF"/>
                    </a:gs>
                  </a:gsLst>
                  <a:lin ang="5400000" scaled="0"/>
                </a:gradFill>
                <a:latin typeface="Segoe UI Semilight"/>
              </a:rPr>
              <a:t>SAP on Azure</a:t>
            </a:r>
          </a:p>
        </p:txBody>
      </p:sp>
      <p:sp>
        <p:nvSpPr>
          <p:cNvPr id="3" name="Rectangle 2">
            <a:extLst>
              <a:ext uri="{FF2B5EF4-FFF2-40B4-BE49-F238E27FC236}">
                <a16:creationId xmlns:a16="http://schemas.microsoft.com/office/drawing/2014/main" id="{365C68FB-B65A-4FB7-B18D-177B033BAFAB}"/>
              </a:ext>
            </a:extLst>
          </p:cNvPr>
          <p:cNvSpPr/>
          <p:nvPr/>
        </p:nvSpPr>
        <p:spPr>
          <a:xfrm>
            <a:off x="7498301" y="5081779"/>
            <a:ext cx="3006721" cy="430887"/>
          </a:xfrm>
          <a:prstGeom prst="rect">
            <a:avLst/>
          </a:prstGeom>
        </p:spPr>
        <p:txBody>
          <a:bodyPr wrap="none">
            <a:spAutoFit/>
          </a:bodyPr>
          <a:lstStyle/>
          <a:p>
            <a:r>
              <a:rPr lang="en-US" sz="2200" dirty="0">
                <a:solidFill>
                  <a:schemeClr val="bg1"/>
                </a:solidFill>
                <a:latin typeface="+mj-lt"/>
              </a:rPr>
              <a:t>https://aka.ms/sapazure</a:t>
            </a:r>
          </a:p>
        </p:txBody>
      </p:sp>
    </p:spTree>
    <p:extLst>
      <p:ext uri="{BB962C8B-B14F-4D97-AF65-F5344CB8AC3E}">
        <p14:creationId xmlns:p14="http://schemas.microsoft.com/office/powerpoint/2010/main" val="36805324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957444"/>
            <a:ext cx="10696355" cy="546264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ea typeface="+mn-ea"/>
                <a:cs typeface="+mn-cs"/>
              </a:rPr>
              <a:t>Abstract</a:t>
            </a:r>
          </a:p>
          <a:p>
            <a:r>
              <a:rPr lang="en-US" sz="2200" dirty="0"/>
              <a:t>Deploy and configure SAP on Azure infrastructure and SAP NetWeaver deployment running on Azure infrastructure, including SAP NetWeaver ASCS and SAP NetWeaver database servers. Key takeaways are the Azure infrastructure solution components and the way they are put together to run SAP applications as well as the Solution architecture references.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ea typeface="+mn-ea"/>
                <a:cs typeface="+mn-cs"/>
              </a:rPr>
              <a:t>Learning objectives</a:t>
            </a:r>
          </a:p>
          <a:p>
            <a:pPr>
              <a:lnSpc>
                <a:spcPct val="107000"/>
              </a:lnSpc>
              <a:spcAft>
                <a:spcPts val="800"/>
              </a:spcAft>
            </a:pPr>
            <a:r>
              <a:rPr lang="en-US" sz="2200" dirty="0">
                <a:ea typeface="Segoe UI" panose="020B0502040204020203" pitchFamily="34" charset="0"/>
                <a:cs typeface="Segoe UI Semilight" panose="020B0402040204020203" pitchFamily="34" charset="0"/>
              </a:rPr>
              <a:t>Attendees will be better able to deploy SAP on Azure infrastructure components as well as the following tasks:</a:t>
            </a:r>
          </a:p>
          <a:p>
            <a:pPr marL="342900" marR="0" lvl="0" indent="-342900">
              <a:lnSpc>
                <a:spcPct val="107000"/>
              </a:lnSpc>
              <a:spcBef>
                <a:spcPts val="0"/>
              </a:spcBef>
              <a:spcAft>
                <a:spcPts val="0"/>
              </a:spcAft>
              <a:buFont typeface="Symbol" panose="05050102010706020507" pitchFamily="18" charset="2"/>
              <a:buChar char=""/>
            </a:pPr>
            <a:r>
              <a:rPr lang="en-US" sz="2200" dirty="0">
                <a:ea typeface="Segoe UI" panose="020B0502040204020203" pitchFamily="34" charset="0"/>
                <a:cs typeface="Segoe UI Semilight" panose="020B0402040204020203" pitchFamily="34" charset="0"/>
              </a:rPr>
              <a:t>Perform a SAP on Azure need assessment</a:t>
            </a:r>
          </a:p>
          <a:p>
            <a:pPr marL="342900" marR="0" lvl="0" indent="-342900">
              <a:lnSpc>
                <a:spcPct val="107000"/>
              </a:lnSpc>
              <a:spcBef>
                <a:spcPts val="0"/>
              </a:spcBef>
              <a:spcAft>
                <a:spcPts val="0"/>
              </a:spcAft>
              <a:buFont typeface="Symbol" panose="05050102010706020507" pitchFamily="18" charset="2"/>
              <a:buChar char=""/>
            </a:pPr>
            <a:r>
              <a:rPr lang="en-US" sz="2200" dirty="0">
                <a:effectLst/>
                <a:ea typeface="Segoe UI" panose="020B0502040204020203" pitchFamily="34" charset="0"/>
                <a:cs typeface="Segoe UI Semilight" panose="020B0402040204020203" pitchFamily="34" charset="0"/>
              </a:rPr>
              <a:t>Take part in SAP on Azure Architecture Design Discussion</a:t>
            </a:r>
          </a:p>
          <a:p>
            <a:pPr marL="342900" marR="0" lvl="0" indent="-342900">
              <a:lnSpc>
                <a:spcPct val="107000"/>
              </a:lnSpc>
              <a:spcBef>
                <a:spcPts val="0"/>
              </a:spcBef>
              <a:spcAft>
                <a:spcPts val="0"/>
              </a:spcAft>
              <a:buFont typeface="Symbol" panose="05050102010706020507" pitchFamily="18" charset="2"/>
              <a:buChar char=""/>
            </a:pPr>
            <a:r>
              <a:rPr lang="en-US" sz="2200" dirty="0">
                <a:ea typeface="Segoe UI" panose="020B0502040204020203" pitchFamily="34" charset="0"/>
                <a:cs typeface="Segoe UI Semilight" panose="020B0402040204020203" pitchFamily="34" charset="0"/>
              </a:rPr>
              <a:t>Respond to RFI/RFP for SAP on Cloud opportunity</a:t>
            </a:r>
            <a:endParaRPr lang="en-US" sz="2200" dirty="0">
              <a:effectLst/>
              <a:ea typeface="Segoe UI" panose="020B0502040204020203" pitchFamily="34" charset="0"/>
              <a:cs typeface="Segoe UI Semilight" panose="020B0402040204020203" pitchFamily="34" charset="0"/>
            </a:endParaRP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6929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table is the Microsoft team and the other table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srgbClr val="FFFFFF"/>
                </a:solidFill>
                <a:latin typeface="Segoe UI Semilight" panose="020B0402040204020203" pitchFamily="34" charset="0"/>
                <a:cs typeface="Segoe UI Semilight" panose="020B0402040204020203" pitchFamily="34" charset="0"/>
              </a:rPr>
              <a:t>Tables switch roles and repeat Steps 2 through 6</a:t>
            </a:r>
            <a:endParaRPr kumimoji="0" lang="en-US" sz="2000" b="0" i="0" u="none" strike="sng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target audience</a:t>
            </a:r>
          </a:p>
        </p:txBody>
      </p:sp>
      <p:sp>
        <p:nvSpPr>
          <p:cNvPr id="4" name="Rectangle 3"/>
          <p:cNvSpPr/>
          <p:nvPr/>
        </p:nvSpPr>
        <p:spPr>
          <a:xfrm>
            <a:off x="268934" y="1187630"/>
            <a:ext cx="11143685" cy="5139869"/>
          </a:xfrm>
          <a:prstGeom prst="rect">
            <a:avLst/>
          </a:prstGeom>
        </p:spPr>
        <p:txBody>
          <a:bodyPr wrap="square">
            <a:spAutoFit/>
          </a:bodyPr>
          <a:lstStyle/>
          <a:p>
            <a:pPr marL="252086" indent="-252086">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Development Manager (BDM) or Application Sponsor (CFO) </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Funds projects and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Most interested in public cloud</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Business Unit IT / Developers (Director of SAP Business Analysts, Director of SAP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to BDM and is responsible for coding and testing apps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Big influencer of public cloud strategy</a:t>
            </a:r>
            <a:br>
              <a:rPr lang="en-US" sz="2400" dirty="0">
                <a:solidFill>
                  <a:srgbClr val="FFFFFF"/>
                </a:solidFill>
                <a:latin typeface="Segoe UI Semilight" panose="020B0402040204020203" pitchFamily="34" charset="0"/>
                <a:cs typeface="Segoe UI Semilight" panose="020B0402040204020203" pitchFamily="34" charset="0"/>
              </a:rPr>
            </a:br>
            <a:endParaRPr lang="en-US" sz="1400" dirty="0">
              <a:solidFill>
                <a:srgbClr val="FFFFFF"/>
              </a:solidFill>
              <a:latin typeface="Segoe UI Semilight" panose="020B0402040204020203" pitchFamily="34" charset="0"/>
              <a:cs typeface="Segoe UI Semilight" panose="020B0402040204020203" pitchFamily="34" charset="0"/>
            </a:endParaRPr>
          </a:p>
          <a:p>
            <a:pPr marL="252086" indent="-252086">
              <a:spcBef>
                <a:spcPts val="1177"/>
              </a:spcBef>
              <a:buFont typeface="Arial" panose="020B0604020202020204" pitchFamily="34" charset="0"/>
              <a:buChar char="•"/>
            </a:pPr>
            <a:r>
              <a:rPr lang="en-US" sz="2800" dirty="0">
                <a:solidFill>
                  <a:srgbClr val="FFFFFF"/>
                </a:solidFill>
                <a:latin typeface="Segoe UI Semilight" panose="020B0402040204020203" pitchFamily="34" charset="0"/>
                <a:cs typeface="Segoe UI Semilight" panose="020B0402040204020203" pitchFamily="34" charset="0"/>
              </a:rPr>
              <a:t>Central IT (VP of IT Operations)</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Reports into CIO and responsible for operating datacenter</a:t>
            </a:r>
          </a:p>
          <a:p>
            <a:pPr marL="685752" lvl="1" indent="-342900">
              <a:buFont typeface="Arial" panose="020B0604020202020204" pitchFamily="34" charset="0"/>
              <a:buChar char="•"/>
            </a:pPr>
            <a:r>
              <a:rPr lang="en-US" sz="2400" dirty="0">
                <a:solidFill>
                  <a:srgbClr val="FFFFFF"/>
                </a:solidFill>
                <a:latin typeface="Segoe UI Semilight" panose="020B0402040204020203" pitchFamily="34" charset="0"/>
                <a:cs typeface="Segoe UI Semilight" panose="020B0402040204020203" pitchFamily="34" charset="0"/>
              </a:rPr>
              <a:t>Concerned about shadow IT created issues: security/compliance, server sprawl, and lack of control</a:t>
            </a:r>
          </a:p>
        </p:txBody>
      </p:sp>
    </p:spTree>
    <p:extLst>
      <p:ext uri="{BB962C8B-B14F-4D97-AF65-F5344CB8AC3E}">
        <p14:creationId xmlns:p14="http://schemas.microsoft.com/office/powerpoint/2010/main" val="253953174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1412428"/>
          </a:xfrm>
        </p:spPr>
        <p:txBody>
          <a:bodyPr/>
          <a:lstStyle/>
          <a:p>
            <a:r>
              <a:rPr lang="en-US" sz="3600" dirty="0">
                <a:solidFill>
                  <a:schemeClr val="bg1"/>
                </a:solidFill>
              </a:rPr>
              <a:t>Contoso current SAP state/benefits of migration to Azure</a:t>
            </a:r>
            <a:br>
              <a:rPr lang="en-US" sz="4400" dirty="0">
                <a:solidFill>
                  <a:schemeClr val="bg1"/>
                </a:solidFill>
              </a:rPr>
            </a:br>
            <a:endParaRPr lang="en-US" sz="44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809" y="1052744"/>
            <a:ext cx="11381807" cy="5717510"/>
          </a:xfrm>
          <a:prstGeom prst="rect">
            <a:avLst/>
          </a:prstGeom>
        </p:spPr>
      </p:pic>
    </p:spTree>
    <p:extLst>
      <p:ext uri="{BB962C8B-B14F-4D97-AF65-F5344CB8AC3E}">
        <p14:creationId xmlns:p14="http://schemas.microsoft.com/office/powerpoint/2010/main" val="830067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127377"/>
            <a:ext cx="11494682" cy="1412428"/>
          </a:xfrm>
        </p:spPr>
        <p:txBody>
          <a:bodyPr/>
          <a:lstStyle/>
          <a:p>
            <a:r>
              <a:rPr lang="en-US" sz="4400" dirty="0">
                <a:solidFill>
                  <a:schemeClr val="bg1"/>
                </a:solidFill>
              </a:rPr>
              <a:t>How to size SAP on Azure VM</a:t>
            </a:r>
            <a:br>
              <a:rPr lang="en-US" sz="4400" dirty="0">
                <a:solidFill>
                  <a:schemeClr val="bg1"/>
                </a:solidFill>
              </a:rPr>
            </a:br>
            <a:endParaRPr lang="en-US" sz="4400" dirty="0">
              <a:solidFill>
                <a:schemeClr val="bg1"/>
              </a:solidFill>
            </a:endParaRPr>
          </a:p>
        </p:txBody>
      </p:sp>
      <p:sp>
        <p:nvSpPr>
          <p:cNvPr id="61" name="Rectangle 60">
            <a:extLst>
              <a:ext uri="{FF2B5EF4-FFF2-40B4-BE49-F238E27FC236}">
                <a16:creationId xmlns:a16="http://schemas.microsoft.com/office/drawing/2014/main" id="{F23275A8-708C-4FC8-8141-F1321B476E15}"/>
              </a:ext>
            </a:extLst>
          </p:cNvPr>
          <p:cNvSpPr/>
          <p:nvPr/>
        </p:nvSpPr>
        <p:spPr>
          <a:xfrm>
            <a:off x="682174" y="1944350"/>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Set up high availability solution for SAP ASCS and Database, based on SLA</a:t>
            </a:r>
          </a:p>
        </p:txBody>
      </p:sp>
      <p:sp>
        <p:nvSpPr>
          <p:cNvPr id="65" name="Oval 64">
            <a:extLst>
              <a:ext uri="{FF2B5EF4-FFF2-40B4-BE49-F238E27FC236}">
                <a16:creationId xmlns:a16="http://schemas.microsoft.com/office/drawing/2014/main" id="{FFE8BAD1-C11C-4BF0-ACA2-F84CB90946B3}"/>
              </a:ext>
            </a:extLst>
          </p:cNvPr>
          <p:cNvSpPr/>
          <p:nvPr/>
        </p:nvSpPr>
        <p:spPr bwMode="auto">
          <a:xfrm>
            <a:off x="233972" y="1100203"/>
            <a:ext cx="300000" cy="289297"/>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tx1">
                    <a:lumMod val="50000"/>
                  </a:schemeClr>
                </a:solidFill>
                <a:latin typeface="Segoe UI Semilight" panose="020B0402040204020203" pitchFamily="34" charset="0"/>
                <a:ea typeface="Segoe UI" pitchFamily="34" charset="0"/>
                <a:cs typeface="Segoe UI Semilight" panose="020B0402040204020203" pitchFamily="34" charset="0"/>
              </a:rPr>
              <a:t>1</a:t>
            </a:r>
          </a:p>
        </p:txBody>
      </p:sp>
      <p:sp>
        <p:nvSpPr>
          <p:cNvPr id="66" name="Oval 65">
            <a:extLst>
              <a:ext uri="{FF2B5EF4-FFF2-40B4-BE49-F238E27FC236}">
                <a16:creationId xmlns:a16="http://schemas.microsoft.com/office/drawing/2014/main" id="{DA3DF259-5E79-448B-A693-FA063F713F04}"/>
              </a:ext>
            </a:extLst>
          </p:cNvPr>
          <p:cNvSpPr/>
          <p:nvPr/>
        </p:nvSpPr>
        <p:spPr bwMode="auto">
          <a:xfrm>
            <a:off x="233972" y="1407786"/>
            <a:ext cx="300000" cy="289297"/>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chemeClr val="bg1"/>
                </a:solidFill>
                <a:latin typeface="Segoe UI Semilight" panose="020B0402040204020203" pitchFamily="34" charset="0"/>
                <a:ea typeface="Segoe UI" pitchFamily="34" charset="0"/>
                <a:cs typeface="Segoe UI Semilight" panose="020B0402040204020203" pitchFamily="34" charset="0"/>
              </a:rPr>
              <a:t>2</a:t>
            </a:r>
          </a:p>
        </p:txBody>
      </p:sp>
      <p:sp>
        <p:nvSpPr>
          <p:cNvPr id="67" name="Oval 66">
            <a:extLst>
              <a:ext uri="{FF2B5EF4-FFF2-40B4-BE49-F238E27FC236}">
                <a16:creationId xmlns:a16="http://schemas.microsoft.com/office/drawing/2014/main" id="{168E9065-6CF4-4F16-A521-9C2245CBFB74}"/>
              </a:ext>
            </a:extLst>
          </p:cNvPr>
          <p:cNvSpPr/>
          <p:nvPr/>
        </p:nvSpPr>
        <p:spPr bwMode="auto">
          <a:xfrm>
            <a:off x="233972" y="2001008"/>
            <a:ext cx="300000" cy="289297"/>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50" fontAlgn="base">
              <a:lnSpc>
                <a:spcPct val="90000"/>
              </a:lnSpc>
              <a:spcBef>
                <a:spcPct val="0"/>
              </a:spcBef>
              <a:spcAft>
                <a:spcPct val="0"/>
              </a:spcAft>
              <a:defRPr/>
            </a:pPr>
            <a:r>
              <a:rPr lang="en-US" sz="2000" kern="0" dirty="0">
                <a:solidFill>
                  <a:srgbClr val="353535"/>
                </a:solidFill>
                <a:latin typeface="Segoe UI Semilight" panose="020B0402040204020203" pitchFamily="34" charset="0"/>
                <a:ea typeface="Segoe UI" pitchFamily="34" charset="0"/>
                <a:cs typeface="Segoe UI Semilight" panose="020B0402040204020203" pitchFamily="34" charset="0"/>
              </a:rPr>
              <a:t>3</a:t>
            </a:r>
          </a:p>
        </p:txBody>
      </p:sp>
      <p:sp>
        <p:nvSpPr>
          <p:cNvPr id="68" name="Rectangle 67">
            <a:extLst>
              <a:ext uri="{FF2B5EF4-FFF2-40B4-BE49-F238E27FC236}">
                <a16:creationId xmlns:a16="http://schemas.microsoft.com/office/drawing/2014/main" id="{44F95251-30CA-4B55-A896-D6611CC54C6A}"/>
              </a:ext>
            </a:extLst>
          </p:cNvPr>
          <p:cNvSpPr/>
          <p:nvPr/>
        </p:nvSpPr>
        <p:spPr>
          <a:xfrm>
            <a:off x="682175" y="1014143"/>
            <a:ext cx="11574218" cy="414353"/>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Choose VM type for SAP ASCS , Application and Database, based on SAPS required</a:t>
            </a:r>
          </a:p>
        </p:txBody>
      </p:sp>
      <p:sp>
        <p:nvSpPr>
          <p:cNvPr id="69" name="Rectangle 68">
            <a:extLst>
              <a:ext uri="{FF2B5EF4-FFF2-40B4-BE49-F238E27FC236}">
                <a16:creationId xmlns:a16="http://schemas.microsoft.com/office/drawing/2014/main" id="{5E7815FC-51E7-4799-8367-066A709BF0C6}"/>
              </a:ext>
            </a:extLst>
          </p:cNvPr>
          <p:cNvSpPr/>
          <p:nvPr/>
        </p:nvSpPr>
        <p:spPr>
          <a:xfrm>
            <a:off x="682175" y="1333566"/>
            <a:ext cx="12676774" cy="720197"/>
          </a:xfrm>
          <a:prstGeom prst="rect">
            <a:avLst/>
          </a:prstGeom>
        </p:spPr>
        <p:txBody>
          <a:bodyPr wrap="square">
            <a:spAutoFit/>
          </a:bodyPr>
          <a:lstStyle/>
          <a:p>
            <a:pPr defTabSz="931111">
              <a:defRPr/>
            </a:pPr>
            <a:r>
              <a:rPr lang="en-US" sz="2040" kern="0" dirty="0">
                <a:solidFill>
                  <a:srgbClr val="FFFFFF"/>
                </a:solidFill>
                <a:latin typeface="Segoe UI Semilight" panose="020B0402040204020203" pitchFamily="34" charset="0"/>
                <a:cs typeface="Segoe UI Semilight" panose="020B0402040204020203" pitchFamily="34" charset="0"/>
              </a:rPr>
              <a:t>Decide Premium Storage type and number of disks for SAP database file space, based on </a:t>
            </a:r>
            <a:br>
              <a:rPr lang="en-US" sz="2040" kern="0" dirty="0">
                <a:solidFill>
                  <a:srgbClr val="FFFFFF"/>
                </a:solidFill>
                <a:latin typeface="Segoe UI Semilight" panose="020B0402040204020203" pitchFamily="34" charset="0"/>
                <a:cs typeface="Segoe UI Semilight" panose="020B0402040204020203" pitchFamily="34" charset="0"/>
              </a:rPr>
            </a:br>
            <a:r>
              <a:rPr lang="en-US" sz="2040" kern="0" dirty="0">
                <a:solidFill>
                  <a:srgbClr val="FFFFFF"/>
                </a:solidFill>
                <a:latin typeface="Segoe UI Semilight" panose="020B0402040204020203" pitchFamily="34" charset="0"/>
                <a:cs typeface="Segoe UI Semilight" panose="020B0402040204020203" pitchFamily="34" charset="0"/>
              </a:rPr>
              <a:t>IOPS/throughput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34" y="2237587"/>
            <a:ext cx="11620082" cy="4545968"/>
          </a:xfrm>
          <a:prstGeom prst="rect">
            <a:avLst/>
          </a:prstGeom>
        </p:spPr>
      </p:pic>
    </p:spTree>
    <p:extLst>
      <p:ext uri="{BB962C8B-B14F-4D97-AF65-F5344CB8AC3E}">
        <p14:creationId xmlns:p14="http://schemas.microsoft.com/office/powerpoint/2010/main" val="4184128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1000"/>
                                        <p:tgtEl>
                                          <p:spTgt spid="68"/>
                                        </p:tgtEl>
                                      </p:cBhvr>
                                    </p:animEffect>
                                    <p:anim calcmode="lin" valueType="num">
                                      <p:cBhvr>
                                        <p:cTn id="13" dur="1000" fill="hold"/>
                                        <p:tgtEl>
                                          <p:spTgt spid="68"/>
                                        </p:tgtEl>
                                        <p:attrNameLst>
                                          <p:attrName>ppt_x</p:attrName>
                                        </p:attrNameLst>
                                      </p:cBhvr>
                                      <p:tavLst>
                                        <p:tav tm="0">
                                          <p:val>
                                            <p:strVal val="#ppt_x"/>
                                          </p:val>
                                        </p:tav>
                                        <p:tav tm="100000">
                                          <p:val>
                                            <p:strVal val="#ppt_x"/>
                                          </p:val>
                                        </p:tav>
                                      </p:tavLst>
                                    </p:anim>
                                    <p:anim calcmode="lin" valueType="num">
                                      <p:cBhvr>
                                        <p:cTn id="1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1000"/>
                                        <p:tgtEl>
                                          <p:spTgt spid="66"/>
                                        </p:tgtEl>
                                      </p:cBhvr>
                                    </p:animEffect>
                                    <p:anim calcmode="lin" valueType="num">
                                      <p:cBhvr>
                                        <p:cTn id="20" dur="1000" fill="hold"/>
                                        <p:tgtEl>
                                          <p:spTgt spid="66"/>
                                        </p:tgtEl>
                                        <p:attrNameLst>
                                          <p:attrName>ppt_x</p:attrName>
                                        </p:attrNameLst>
                                      </p:cBhvr>
                                      <p:tavLst>
                                        <p:tav tm="0">
                                          <p:val>
                                            <p:strVal val="#ppt_x"/>
                                          </p:val>
                                        </p:tav>
                                        <p:tav tm="100000">
                                          <p:val>
                                            <p:strVal val="#ppt_x"/>
                                          </p:val>
                                        </p:tav>
                                      </p:tavLst>
                                    </p:anim>
                                    <p:anim calcmode="lin" valueType="num">
                                      <p:cBhvr>
                                        <p:cTn id="21" dur="1000" fill="hold"/>
                                        <p:tgtEl>
                                          <p:spTgt spid="6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1000"/>
                                        <p:tgtEl>
                                          <p:spTgt spid="69"/>
                                        </p:tgtEl>
                                      </p:cBhvr>
                                    </p:animEffect>
                                    <p:anim calcmode="lin" valueType="num">
                                      <p:cBhvr>
                                        <p:cTn id="25" dur="1000" fill="hold"/>
                                        <p:tgtEl>
                                          <p:spTgt spid="69"/>
                                        </p:tgtEl>
                                        <p:attrNameLst>
                                          <p:attrName>ppt_x</p:attrName>
                                        </p:attrNameLst>
                                      </p:cBhvr>
                                      <p:tavLst>
                                        <p:tav tm="0">
                                          <p:val>
                                            <p:strVal val="#ppt_x"/>
                                          </p:val>
                                        </p:tav>
                                        <p:tav tm="100000">
                                          <p:val>
                                            <p:strVal val="#ppt_x"/>
                                          </p:val>
                                        </p:tav>
                                      </p:tavLst>
                                    </p:anim>
                                    <p:anim calcmode="lin" valueType="num">
                                      <p:cBhvr>
                                        <p:cTn id="26"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1000"/>
                                        <p:tgtEl>
                                          <p:spTgt spid="67"/>
                                        </p:tgtEl>
                                      </p:cBhvr>
                                    </p:animEffect>
                                    <p:anim calcmode="lin" valueType="num">
                                      <p:cBhvr>
                                        <p:cTn id="32" dur="1000" fill="hold"/>
                                        <p:tgtEl>
                                          <p:spTgt spid="67"/>
                                        </p:tgtEl>
                                        <p:attrNameLst>
                                          <p:attrName>ppt_x</p:attrName>
                                        </p:attrNameLst>
                                      </p:cBhvr>
                                      <p:tavLst>
                                        <p:tav tm="0">
                                          <p:val>
                                            <p:strVal val="#ppt_x"/>
                                          </p:val>
                                        </p:tav>
                                        <p:tav tm="100000">
                                          <p:val>
                                            <p:strVal val="#ppt_x"/>
                                          </p:val>
                                        </p:tav>
                                      </p:tavLst>
                                    </p:anim>
                                    <p:anim calcmode="lin" valueType="num">
                                      <p:cBhvr>
                                        <p:cTn id="33" dur="1000" fill="hold"/>
                                        <p:tgtEl>
                                          <p:spTgt spid="6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1000"/>
                                        <p:tgtEl>
                                          <p:spTgt spid="61"/>
                                        </p:tgtEl>
                                      </p:cBhvr>
                                    </p:animEffect>
                                    <p:anim calcmode="lin" valueType="num">
                                      <p:cBhvr>
                                        <p:cTn id="37" dur="1000" fill="hold"/>
                                        <p:tgtEl>
                                          <p:spTgt spid="61"/>
                                        </p:tgtEl>
                                        <p:attrNameLst>
                                          <p:attrName>ppt_x</p:attrName>
                                        </p:attrNameLst>
                                      </p:cBhvr>
                                      <p:tavLst>
                                        <p:tav tm="0">
                                          <p:val>
                                            <p:strVal val="#ppt_x"/>
                                          </p:val>
                                        </p:tav>
                                        <p:tav tm="100000">
                                          <p:val>
                                            <p:strVal val="#ppt_x"/>
                                          </p:val>
                                        </p:tav>
                                      </p:tavLst>
                                    </p:anim>
                                    <p:anim calcmode="lin" valueType="num">
                                      <p:cBhvr>
                                        <p:cTn id="3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5" grpId="0" animBg="1"/>
      <p:bldP spid="66" grpId="0" animBg="1"/>
      <p:bldP spid="67" grpId="0" animBg="1"/>
      <p:bldP spid="68" grpId="0"/>
      <p:bldP spid="6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192228" y="122326"/>
            <a:ext cx="11494682" cy="641638"/>
          </a:xfrm>
        </p:spPr>
        <p:txBody>
          <a:bodyPr/>
          <a:lstStyle/>
          <a:p>
            <a:r>
              <a:rPr lang="en-US" sz="3600" dirty="0">
                <a:solidFill>
                  <a:schemeClr val="bg1"/>
                </a:solidFill>
              </a:rPr>
              <a:t>SAP business suite, NetWeaver – with HA and DR</a:t>
            </a:r>
            <a:br>
              <a:rPr lang="en-US" sz="4400" dirty="0">
                <a:solidFill>
                  <a:schemeClr val="bg1"/>
                </a:solidFill>
              </a:rPr>
            </a:br>
            <a:endParaRPr lang="en-US" sz="440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54" y="584482"/>
            <a:ext cx="11719229" cy="6208863"/>
          </a:xfrm>
          <a:prstGeom prst="rect">
            <a:avLst/>
          </a:prstGeom>
        </p:spPr>
      </p:pic>
    </p:spTree>
    <p:extLst>
      <p:ext uri="{BB962C8B-B14F-4D97-AF65-F5344CB8AC3E}">
        <p14:creationId xmlns:p14="http://schemas.microsoft.com/office/powerpoint/2010/main" val="317864487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158240"/>
            <a:ext cx="11494682" cy="896518"/>
          </a:xfrm>
        </p:spPr>
        <p:txBody>
          <a:bodyPr/>
          <a:lstStyle/>
          <a:p>
            <a:r>
              <a:rPr lang="en-US" sz="4400" dirty="0">
                <a:solidFill>
                  <a:schemeClr val="bg1"/>
                </a:solidFill>
              </a:rPr>
              <a:t>Cost estimate assumptions</a:t>
            </a:r>
          </a:p>
        </p:txBody>
      </p:sp>
      <p:sp>
        <p:nvSpPr>
          <p:cNvPr id="6" name="TextBox 5">
            <a:extLst>
              <a:ext uri="{FF2B5EF4-FFF2-40B4-BE49-F238E27FC236}">
                <a16:creationId xmlns:a16="http://schemas.microsoft.com/office/drawing/2014/main" id="{DAA7E4CD-E670-4B11-B1A9-4CD869A2CBA0}"/>
              </a:ext>
            </a:extLst>
          </p:cNvPr>
          <p:cNvSpPr txBox="1"/>
          <p:nvPr/>
        </p:nvSpPr>
        <p:spPr>
          <a:xfrm>
            <a:off x="184463" y="988506"/>
            <a:ext cx="6771863" cy="6340197"/>
          </a:xfrm>
          <a:prstGeom prst="rect">
            <a:avLst/>
          </a:prstGeom>
          <a:noFill/>
        </p:spPr>
        <p:txBody>
          <a:bodyPr wrap="square" rtlCol="0">
            <a:spAutoFit/>
          </a:bodyPr>
          <a:lstStyle/>
          <a:p>
            <a:pPr marL="291436" marR="0" lvl="0"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Included</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Frontend ExpressRoute (customer – Azure VM) 500Mbps</a:t>
            </a:r>
            <a:b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b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 – Microsoft cost</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3TB outbound (Azure VM -&gt; outside)</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SAP ASCS server VMs x 2 nodes x 2 (HA/DR)</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E2s_v3, 2-core, 16GB of RAM, 2.1k SAPS / VM</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Uptime SLA : 99.95%</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SOFS VMs x 2 nodes x 2 (HA/DR)</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E2s_v3, 2-core, 16GB of RAM</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Uptime SLA : 99.95%</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SAP database server VMs x 3 nodes</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16-core, 128GB of RAM, 17k SAPS / VM</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4TB SSD Storage / VM</a:t>
            </a:r>
          </a:p>
          <a:p>
            <a:pPr marL="1224033"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Uptime SLA : 99.95%, </a:t>
            </a:r>
            <a:r>
              <a:rPr lang="en-US" kern="0" dirty="0" err="1">
                <a:solidFill>
                  <a:srgbClr val="FFFFFF"/>
                </a:solidFill>
                <a:latin typeface="Segoe UI Semilight" panose="020B0402040204020203" pitchFamily="34" charset="0"/>
                <a:cs typeface="Segoe UI Semilight" panose="020B0402040204020203" pitchFamily="34" charset="0"/>
              </a:rPr>
              <a:t>AlwaysOn</a:t>
            </a:r>
            <a:r>
              <a:rPr lang="en-US" kern="0" dirty="0">
                <a:solidFill>
                  <a:srgbClr val="FFFFFF"/>
                </a:solidFill>
                <a:latin typeface="Segoe UI Semilight" panose="020B0402040204020203" pitchFamily="34" charset="0"/>
                <a:cs typeface="Segoe UI Semilight" panose="020B0402040204020203" pitchFamily="34" charset="0"/>
              </a:rPr>
              <a:t> sync/</a:t>
            </a:r>
            <a:r>
              <a:rPr lang="en-US" kern="0" dirty="0" err="1">
                <a:solidFill>
                  <a:srgbClr val="FFFFFF"/>
                </a:solidFill>
                <a:latin typeface="Segoe UI Semilight" panose="020B0402040204020203" pitchFamily="34" charset="0"/>
                <a:cs typeface="Segoe UI Semilight" panose="020B0402040204020203" pitchFamily="34" charset="0"/>
              </a:rPr>
              <a:t>async</a:t>
            </a:r>
            <a:endParaRPr lang="en-US" kern="0" dirty="0">
              <a:solidFill>
                <a:srgbClr val="FFFFFF"/>
              </a:solidFill>
              <a:latin typeface="Segoe UI Semilight" panose="020B0402040204020203" pitchFamily="34" charset="0"/>
              <a:cs typeface="Segoe UI Semilight" panose="020B0402040204020203" pitchFamily="34" charset="0"/>
            </a:endParaRP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3-year reserved instance discount</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Standard-performance ExpressRoute Gateway x 2</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Azure Backup Server VM x 2 with 5TB Storage </a:t>
            </a:r>
          </a:p>
          <a:p>
            <a:pPr marL="1224106"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5-day data/log backup retention (short term)</a:t>
            </a:r>
          </a:p>
          <a:p>
            <a:pPr marL="757735" lvl="1"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Read Access Zone Redundant (RAGRS) Cool Storage : 35TB</a:t>
            </a:r>
          </a:p>
          <a:p>
            <a:pPr marL="1224106" lvl="2" indent="-291436" defTabSz="932597">
              <a:buFont typeface="Arial" panose="020B0604020202020204" pitchFamily="34" charset="0"/>
              <a:buChar char="•"/>
              <a:defRPr/>
            </a:pPr>
            <a:r>
              <a:rPr lang="en-US" kern="0" dirty="0">
                <a:solidFill>
                  <a:srgbClr val="FFFFFF"/>
                </a:solidFill>
                <a:latin typeface="Segoe UI Semilight" panose="020B0402040204020203" pitchFamily="34" charset="0"/>
                <a:cs typeface="Segoe UI Semilight" panose="020B0402040204020203" pitchFamily="34" charset="0"/>
              </a:rPr>
              <a:t>750GB x (31 days + 12 months) </a:t>
            </a: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a:p>
            <a:pPr marL="1224033" marR="0" lvl="2"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endParaRPr>
          </a:p>
        </p:txBody>
      </p:sp>
      <p:sp>
        <p:nvSpPr>
          <p:cNvPr id="7" name="TextBox 6">
            <a:extLst>
              <a:ext uri="{FF2B5EF4-FFF2-40B4-BE49-F238E27FC236}">
                <a16:creationId xmlns:a16="http://schemas.microsoft.com/office/drawing/2014/main" id="{83B8810F-87FB-438D-AD28-4F59225A14C7}"/>
              </a:ext>
            </a:extLst>
          </p:cNvPr>
          <p:cNvSpPr txBox="1"/>
          <p:nvPr/>
        </p:nvSpPr>
        <p:spPr>
          <a:xfrm>
            <a:off x="6880818" y="988506"/>
            <a:ext cx="5132383" cy="2185214"/>
          </a:xfrm>
          <a:prstGeom prst="rect">
            <a:avLst/>
          </a:prstGeom>
          <a:noFill/>
          <a:ln w="28575">
            <a:noFill/>
          </a:ln>
        </p:spPr>
        <p:txBody>
          <a:bodyPr wrap="square" rtlCol="0">
            <a:spAutoFit/>
          </a:bodyPr>
          <a:lstStyle/>
          <a:p>
            <a:pPr marL="291436" marR="0" lvl="0"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NOT Included</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Frontend ExpressRoute (customer – Azure VM) 500Mbps – MPLS provider cost</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Software licenses of SAP, SQL Server and Windows Server (use AHUB for Windows)</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Microsoft Premier Support</a:t>
            </a:r>
          </a:p>
          <a:p>
            <a:pPr marL="757735" marR="0" lvl="1" indent="-291436" defTabSz="93259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Migration SI, Managed Services </a:t>
            </a:r>
          </a:p>
        </p:txBody>
      </p:sp>
    </p:spTree>
    <p:extLst>
      <p:ext uri="{BB962C8B-B14F-4D97-AF65-F5344CB8AC3E}">
        <p14:creationId xmlns:p14="http://schemas.microsoft.com/office/powerpoint/2010/main" val="16885822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Preferred solution cost</a:t>
            </a:r>
          </a:p>
        </p:txBody>
      </p:sp>
      <p:pic>
        <p:nvPicPr>
          <p:cNvPr id="7" name="Picture 6">
            <a:extLst>
              <a:ext uri="{FF2B5EF4-FFF2-40B4-BE49-F238E27FC236}">
                <a16:creationId xmlns:a16="http://schemas.microsoft.com/office/drawing/2014/main" id="{A5D63AF1-6C9E-4A97-B9B3-9F6187294B45}"/>
              </a:ext>
            </a:extLst>
          </p:cNvPr>
          <p:cNvPicPr>
            <a:picLocks noChangeAspect="1"/>
          </p:cNvPicPr>
          <p:nvPr/>
        </p:nvPicPr>
        <p:blipFill>
          <a:blip r:embed="rId3"/>
          <a:stretch>
            <a:fillRect/>
          </a:stretch>
        </p:blipFill>
        <p:spPr>
          <a:xfrm>
            <a:off x="347367" y="1066495"/>
            <a:ext cx="11497265" cy="5638756"/>
          </a:xfrm>
          <a:prstGeom prst="rect">
            <a:avLst/>
          </a:prstGeom>
          <a:solidFill>
            <a:schemeClr val="bg1"/>
          </a:solidFill>
        </p:spPr>
      </p:pic>
    </p:spTree>
    <p:extLst>
      <p:ext uri="{BB962C8B-B14F-4D97-AF65-F5344CB8AC3E}">
        <p14:creationId xmlns:p14="http://schemas.microsoft.com/office/powerpoint/2010/main" val="31936665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Preferred solution cost</a:t>
            </a:r>
          </a:p>
        </p:txBody>
      </p:sp>
      <p:pic>
        <p:nvPicPr>
          <p:cNvPr id="4" name="Picture 3">
            <a:extLst>
              <a:ext uri="{FF2B5EF4-FFF2-40B4-BE49-F238E27FC236}">
                <a16:creationId xmlns:a16="http://schemas.microsoft.com/office/drawing/2014/main" id="{ABC5E450-1518-4632-A90D-47599525BF22}"/>
              </a:ext>
            </a:extLst>
          </p:cNvPr>
          <p:cNvPicPr>
            <a:picLocks noChangeAspect="1"/>
          </p:cNvPicPr>
          <p:nvPr/>
        </p:nvPicPr>
        <p:blipFill>
          <a:blip r:embed="rId4"/>
          <a:stretch>
            <a:fillRect/>
          </a:stretch>
        </p:blipFill>
        <p:spPr>
          <a:xfrm>
            <a:off x="230980" y="1187630"/>
            <a:ext cx="11730039" cy="4232242"/>
          </a:xfrm>
          <a:prstGeom prst="rect">
            <a:avLst/>
          </a:prstGeom>
          <a:solidFill>
            <a:schemeClr val="bg1"/>
          </a:solidFill>
        </p:spPr>
      </p:pic>
      <p:graphicFrame>
        <p:nvGraphicFramePr>
          <p:cNvPr id="5" name="Object 4">
            <a:extLst>
              <a:ext uri="{FF2B5EF4-FFF2-40B4-BE49-F238E27FC236}">
                <a16:creationId xmlns:a16="http://schemas.microsoft.com/office/drawing/2014/main" id="{FBC06E45-1C1F-4DB4-970A-E0843A41A36B}"/>
              </a:ext>
            </a:extLst>
          </p:cNvPr>
          <p:cNvGraphicFramePr>
            <a:graphicFrameLocks noChangeAspect="1"/>
          </p:cNvGraphicFramePr>
          <p:nvPr>
            <p:extLst>
              <p:ext uri="{D42A27DB-BD31-4B8C-83A1-F6EECF244321}">
                <p14:modId xmlns:p14="http://schemas.microsoft.com/office/powerpoint/2010/main" val="3634494333"/>
              </p:ext>
            </p:extLst>
          </p:nvPr>
        </p:nvGraphicFramePr>
        <p:xfrm>
          <a:off x="5638800" y="5714936"/>
          <a:ext cx="914400" cy="771525"/>
        </p:xfrm>
        <a:graphic>
          <a:graphicData uri="http://schemas.openxmlformats.org/presentationml/2006/ole">
            <mc:AlternateContent xmlns:mc="http://schemas.openxmlformats.org/markup-compatibility/2006">
              <mc:Choice xmlns:v="urn:schemas-microsoft-com:vml" Requires="v">
                <p:oleObj spid="_x0000_s1062" name="Worksheet" showAsIcon="1" r:id="rId5" imgW="914400" imgH="771480" progId="Excel.Sheet.12">
                  <p:embed/>
                </p:oleObj>
              </mc:Choice>
              <mc:Fallback>
                <p:oleObj name="Worksheet" showAsIcon="1" r:id="rId5" imgW="914400" imgH="771480" progId="Excel.Sheet.12">
                  <p:embed/>
                  <p:pic>
                    <p:nvPicPr>
                      <p:cNvPr id="4" name="Object 3"/>
                      <p:cNvPicPr/>
                      <p:nvPr/>
                    </p:nvPicPr>
                    <p:blipFill>
                      <a:blip r:embed="rId6"/>
                      <a:stretch>
                        <a:fillRect/>
                      </a:stretch>
                    </p:blipFill>
                    <p:spPr>
                      <a:xfrm>
                        <a:off x="5638800" y="5714936"/>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2297017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lang="en-US" sz="2400" dirty="0">
                <a:solidFill>
                  <a:srgbClr val="FFFFFF"/>
                </a:solidFill>
                <a:latin typeface="Segoe UI Semilight" panose="020B0402040204020203" pitchFamily="34" charset="0"/>
                <a:cs typeface="Segoe UI Semilight" panose="020B0402040204020203" pitchFamily="34" charset="0"/>
              </a:rPr>
              <a:t>30</a:t>
            </a: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68934" y="291112"/>
            <a:ext cx="11494682" cy="896518"/>
          </a:xfrm>
        </p:spPr>
        <p:txBody>
          <a:bodyPr/>
          <a:lstStyle/>
          <a:p>
            <a:r>
              <a:rPr lang="en-US" sz="4400" dirty="0">
                <a:solidFill>
                  <a:schemeClr val="bg1"/>
                </a:solidFill>
              </a:rPr>
              <a:t>Azure VM design tips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40" y="1295588"/>
            <a:ext cx="11470669" cy="4628962"/>
          </a:xfrm>
          <a:prstGeom prst="rect">
            <a:avLst/>
          </a:prstGeom>
        </p:spPr>
      </p:pic>
    </p:spTree>
    <p:extLst>
      <p:ext uri="{BB962C8B-B14F-4D97-AF65-F5344CB8AC3E}">
        <p14:creationId xmlns:p14="http://schemas.microsoft.com/office/powerpoint/2010/main" val="324563536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202259" y="272062"/>
            <a:ext cx="11494682" cy="896518"/>
          </a:xfrm>
        </p:spPr>
        <p:txBody>
          <a:bodyPr/>
          <a:lstStyle/>
          <a:p>
            <a:r>
              <a:rPr lang="en-US" sz="4400" dirty="0">
                <a:solidFill>
                  <a:schemeClr val="bg1"/>
                </a:solidFill>
              </a:rPr>
              <a:t>Process to optimize SAP landscape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744" y="1366806"/>
            <a:ext cx="7267062" cy="5114987"/>
          </a:xfrm>
          <a:prstGeom prst="rect">
            <a:avLst/>
          </a:prstGeom>
        </p:spPr>
      </p:pic>
    </p:spTree>
    <p:extLst>
      <p:ext uri="{BB962C8B-B14F-4D97-AF65-F5344CB8AC3E}">
        <p14:creationId xmlns:p14="http://schemas.microsoft.com/office/powerpoint/2010/main" val="40284717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68933" y="223530"/>
            <a:ext cx="11494682" cy="896518"/>
          </a:xfrm>
        </p:spPr>
        <p:txBody>
          <a:bodyPr/>
          <a:lstStyle/>
          <a:p>
            <a:r>
              <a:rPr lang="en-US" sz="4400" dirty="0">
                <a:solidFill>
                  <a:schemeClr val="bg1"/>
                </a:solidFill>
              </a:rPr>
              <a:t>SAP on Azure certifications (Any DB)</a:t>
            </a:r>
          </a:p>
        </p:txBody>
      </p:sp>
      <p:sp>
        <p:nvSpPr>
          <p:cNvPr id="7" name="TextBox 6">
            <a:extLst>
              <a:ext uri="{FF2B5EF4-FFF2-40B4-BE49-F238E27FC236}">
                <a16:creationId xmlns:a16="http://schemas.microsoft.com/office/drawing/2014/main" id="{5E131C03-72DD-42FE-87EA-26BBBD9A03C8}"/>
              </a:ext>
            </a:extLst>
          </p:cNvPr>
          <p:cNvSpPr txBox="1"/>
          <p:nvPr/>
        </p:nvSpPr>
        <p:spPr>
          <a:xfrm>
            <a:off x="167958" y="6337031"/>
            <a:ext cx="11856085" cy="307777"/>
          </a:xfrm>
          <a:prstGeom prst="rect">
            <a:avLst/>
          </a:prstGeom>
          <a:noFill/>
        </p:spPr>
        <p:txBody>
          <a:bodyPr wrap="square" rtlCol="0">
            <a:spAutoFit/>
          </a:bodyPr>
          <a:lstStyle/>
          <a:p>
            <a:pPr algn="ctr" defTabSz="932418">
              <a:defRPr/>
            </a:pPr>
            <a:r>
              <a:rPr lang="en-US" sz="1400" kern="0" dirty="0">
                <a:solidFill>
                  <a:srgbClr val="FFFFFF"/>
                </a:solidFill>
                <a:latin typeface="+mj-lt"/>
              </a:rPr>
              <a:t>(*1) SUSE and Red Hat are certified only with ASE, DB2 and HANA. Oracle Linux is for Oracle. Windows Server is for all databases.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432" y="1234348"/>
            <a:ext cx="11015685" cy="4680677"/>
          </a:xfrm>
          <a:prstGeom prst="rect">
            <a:avLst/>
          </a:prstGeom>
        </p:spPr>
      </p:pic>
    </p:spTree>
    <p:extLst>
      <p:ext uri="{BB962C8B-B14F-4D97-AF65-F5344CB8AC3E}">
        <p14:creationId xmlns:p14="http://schemas.microsoft.com/office/powerpoint/2010/main" val="138642261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238438" y="115818"/>
            <a:ext cx="11494682" cy="635757"/>
          </a:xfrm>
        </p:spPr>
        <p:txBody>
          <a:bodyPr/>
          <a:lstStyle/>
          <a:p>
            <a:r>
              <a:rPr lang="en-US" sz="4400" dirty="0">
                <a:solidFill>
                  <a:schemeClr val="bg1"/>
                </a:solidFill>
              </a:rPr>
              <a:t>Qualifying SAP on Azure Opportunities (Any DB)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870" y="889499"/>
            <a:ext cx="9809314" cy="5968501"/>
          </a:xfrm>
          <a:prstGeom prst="rect">
            <a:avLst/>
          </a:prstGeom>
        </p:spPr>
      </p:pic>
    </p:spTree>
    <p:extLst>
      <p:ext uri="{BB962C8B-B14F-4D97-AF65-F5344CB8AC3E}">
        <p14:creationId xmlns:p14="http://schemas.microsoft.com/office/powerpoint/2010/main" val="44708170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4" name="Title 1"/>
          <p:cNvSpPr>
            <a:spLocks noGrp="1"/>
          </p:cNvSpPr>
          <p:nvPr>
            <p:ph type="title"/>
          </p:nvPr>
        </p:nvSpPr>
        <p:spPr>
          <a:xfrm>
            <a:off x="173212" y="205387"/>
            <a:ext cx="11821564" cy="896518"/>
          </a:xfrm>
        </p:spPr>
        <p:txBody>
          <a:bodyPr/>
          <a:lstStyle/>
          <a:p>
            <a:r>
              <a:rPr lang="en-US" sz="4400" dirty="0">
                <a:solidFill>
                  <a:schemeClr val="bg1"/>
                </a:solidFill>
              </a:rPr>
              <a:t>Modernizing SAP platform on Microsoft Cloud OS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840" y="1313329"/>
            <a:ext cx="12774840" cy="5114925"/>
          </a:xfrm>
          <a:prstGeom prst="rect">
            <a:avLst/>
          </a:prstGeom>
        </p:spPr>
      </p:pic>
    </p:spTree>
    <p:extLst>
      <p:ext uri="{BB962C8B-B14F-4D97-AF65-F5344CB8AC3E}">
        <p14:creationId xmlns:p14="http://schemas.microsoft.com/office/powerpoint/2010/main" val="328250419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idx="4294967295"/>
          </p:nvPr>
        </p:nvSpPr>
        <p:spPr>
          <a:xfrm>
            <a:off x="395067" y="75080"/>
            <a:ext cx="11834813" cy="430213"/>
          </a:xfrm>
        </p:spPr>
        <p:txBody>
          <a:bodyPr>
            <a:noAutofit/>
          </a:bodyPr>
          <a:lstStyle/>
          <a:p>
            <a:r>
              <a:rPr lang="en-US" sz="4000" dirty="0">
                <a:solidFill>
                  <a:schemeClr val="bg1"/>
                </a:solidFill>
                <a:cs typeface="Segoe UI Light" panose="020B0502040204020203" pitchFamily="34" charset="0"/>
              </a:rPr>
              <a:t>Azure VM Options for SAP Applications</a:t>
            </a:r>
            <a:endParaRPr lang="en-US" sz="2800" i="1" dirty="0">
              <a:solidFill>
                <a:schemeClr val="bg1"/>
              </a:solidFill>
              <a:cs typeface="Segoe UI Light" panose="020B0502040204020203" pitchFamily="34" charset="0"/>
            </a:endParaRPr>
          </a:p>
        </p:txBody>
      </p:sp>
      <p:sp>
        <p:nvSpPr>
          <p:cNvPr id="2" name="TextBox 1">
            <a:extLst>
              <a:ext uri="{FF2B5EF4-FFF2-40B4-BE49-F238E27FC236}">
                <a16:creationId xmlns:a16="http://schemas.microsoft.com/office/drawing/2014/main" id="{A984A932-15A4-467F-8CC5-AAB90C230D94}"/>
              </a:ext>
            </a:extLst>
          </p:cNvPr>
          <p:cNvSpPr txBox="1"/>
          <p:nvPr/>
        </p:nvSpPr>
        <p:spPr>
          <a:xfrm>
            <a:off x="9238594" y="6517405"/>
            <a:ext cx="22906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mj-lt"/>
                <a:ea typeface="+mn-ea"/>
                <a:cs typeface="+mn-cs"/>
              </a:rPr>
              <a:t>Red: certification in roadmap</a:t>
            </a:r>
          </a:p>
        </p:txBody>
      </p:sp>
      <p:sp>
        <p:nvSpPr>
          <p:cNvPr id="6" name="Rectangle 5">
            <a:extLst>
              <a:ext uri="{FF2B5EF4-FFF2-40B4-BE49-F238E27FC236}">
                <a16:creationId xmlns:a16="http://schemas.microsoft.com/office/drawing/2014/main" id="{D90A14AD-94AA-4A24-B643-78C6D6E64FAB}"/>
              </a:ext>
            </a:extLst>
          </p:cNvPr>
          <p:cNvSpPr/>
          <p:nvPr/>
        </p:nvSpPr>
        <p:spPr>
          <a:xfrm>
            <a:off x="0" y="6494322"/>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mj-lt"/>
                <a:ea typeface="+mn-ea"/>
                <a:cs typeface="+mn-cs"/>
              </a:rPr>
              <a:t>SAP Note 1928533 and https://docs.microsoft.com/en-us/azure/virtual-machines/windows/sizes-memory</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13" y="888979"/>
            <a:ext cx="10933938" cy="5592029"/>
          </a:xfrm>
          <a:prstGeom prst="rect">
            <a:avLst/>
          </a:prstGeom>
        </p:spPr>
      </p:pic>
    </p:spTree>
    <p:extLst>
      <p:ext uri="{BB962C8B-B14F-4D97-AF65-F5344CB8AC3E}">
        <p14:creationId xmlns:p14="http://schemas.microsoft.com/office/powerpoint/2010/main" val="311292161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Benefits</a:t>
            </a:r>
          </a:p>
        </p:txBody>
      </p:sp>
      <p:sp>
        <p:nvSpPr>
          <p:cNvPr id="3" name="Content Placeholder 2"/>
          <p:cNvSpPr>
            <a:spLocks noGrp="1"/>
          </p:cNvSpPr>
          <p:nvPr>
            <p:ph sz="quarter" idx="10"/>
          </p:nvPr>
        </p:nvSpPr>
        <p:spPr>
          <a:xfrm>
            <a:off x="269239" y="1663947"/>
            <a:ext cx="10172338" cy="3709221"/>
          </a:xfrm>
        </p:spPr>
        <p:txBody>
          <a:bodyPr/>
          <a:lstStyle/>
          <a:p>
            <a:pPr>
              <a:spcAft>
                <a:spcPts val="1177"/>
              </a:spcAft>
            </a:pPr>
            <a:r>
              <a:rPr lang="en-US" sz="2800" dirty="0">
                <a:solidFill>
                  <a:srgbClr val="FFFFFF"/>
                </a:solidFill>
                <a:latin typeface="+mj-lt"/>
                <a:cs typeface="Segoe UI Semilight" panose="020B0402040204020203" pitchFamily="34" charset="0"/>
              </a:rPr>
              <a:t>Reduce time to deploy new business processes to have competitive customer offers</a:t>
            </a:r>
          </a:p>
          <a:p>
            <a:pPr>
              <a:spcAft>
                <a:spcPts val="1177"/>
              </a:spcAft>
            </a:pPr>
            <a:r>
              <a:rPr lang="en-US" sz="2800" dirty="0">
                <a:solidFill>
                  <a:srgbClr val="FFFFFF"/>
                </a:solidFill>
                <a:latin typeface="+mj-lt"/>
                <a:cs typeface="Segoe UI Semilight" panose="020B0402040204020203" pitchFamily="34" charset="0"/>
              </a:rPr>
              <a:t>Reduce time required to provision development and test environments</a:t>
            </a:r>
          </a:p>
          <a:p>
            <a:pPr>
              <a:spcAft>
                <a:spcPts val="1177"/>
              </a:spcAft>
            </a:pPr>
            <a:r>
              <a:rPr lang="en-US" sz="2800" dirty="0">
                <a:solidFill>
                  <a:srgbClr val="FFFFFF"/>
                </a:solidFill>
                <a:latin typeface="+mj-lt"/>
                <a:cs typeface="Segoe UI Semilight" panose="020B0402040204020203" pitchFamily="34" charset="0"/>
              </a:rPr>
              <a:t>Manage costs incurred by the development and test environments</a:t>
            </a:r>
          </a:p>
          <a:p>
            <a:pPr>
              <a:spcAft>
                <a:spcPts val="1177"/>
              </a:spcAft>
            </a:pPr>
            <a:r>
              <a:rPr lang="en-US" sz="2800" dirty="0">
                <a:solidFill>
                  <a:srgbClr val="FFFFFF"/>
                </a:solidFill>
                <a:latin typeface="+mj-lt"/>
                <a:cs typeface="Segoe UI Semilight" panose="020B0402040204020203" pitchFamily="34" charset="0"/>
              </a:rPr>
              <a:t>Lower production environment cost</a:t>
            </a:r>
          </a:p>
          <a:p>
            <a:endParaRPr lang="en-US" dirty="0"/>
          </a:p>
        </p:txBody>
      </p:sp>
    </p:spTree>
    <p:extLst>
      <p:ext uri="{BB962C8B-B14F-4D97-AF65-F5344CB8AC3E}">
        <p14:creationId xmlns:p14="http://schemas.microsoft.com/office/powerpoint/2010/main" val="18717655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268935" y="1504717"/>
            <a:ext cx="11494682" cy="6750053"/>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a multi-tier SAP solution</a:t>
            </a:r>
          </a:p>
          <a:p>
            <a:pPr marL="0" indent="0">
              <a:buNone/>
            </a:pPr>
            <a:endParaRPr lang="en-US" sz="2800" b="1" i="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Identifying the target Azure region(s) and the number of tiers</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By deploying Azure VMs in two regions (with US East 2 as the primary region and US West 2 as the secondary) we are able to address the Disaster Recovery needs of the customer. From the availability standpoint, one of the first decisions you will need to make is whether you will implement a two-tier or three-tier architecture. Three-tier architecture consists of the presentation tier, the application tier, and the database tier. In the two-tier architecture, application and database tiers are combined together, and run on the same operating system instance. Three-tier architecture is required to provide high availability.</a:t>
            </a:r>
          </a:p>
          <a:p>
            <a:pPr marL="0" indent="0">
              <a:buNone/>
            </a:pPr>
            <a:endParaRPr lang="en-US" sz="2400" dirty="0">
              <a:solidFill>
                <a:schemeClr val="bg1"/>
              </a:solidFill>
            </a:endParaRP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644428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32079" y="1367092"/>
            <a:ext cx="11810539" cy="7340984"/>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network connectivity</a:t>
            </a:r>
          </a:p>
          <a:p>
            <a:pPr marL="0" indent="0">
              <a:buNone/>
            </a:pPr>
            <a:endParaRPr lang="en-US" sz="2800" b="1" i="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Task: Design a hybrid network (at a high-level) that that will allow you to meet all of the customer requirements and support your design for moving the customer to Azure.</a:t>
            </a:r>
          </a:p>
          <a:p>
            <a:pPr marL="0" indent="0">
              <a:buNone/>
            </a:pPr>
            <a:endParaRPr lang="en-US" sz="2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Use ExpressRoute between the corporate headquarters and two Azure regions that will host the SAP deployment. For development or training scenarios, it might be sufficient to use a site-to-site Virtual Private Network. You can use the online Azure Speed Test to determine the latency you should expect when establishing a site-to-site VPN connection. However, Site-to-Site VPN connections are, at best, limited to 1.25 Gbps and introduce double digit millisecond latencies. For production SAP workloads hosted in Azure, you should consider using ExpressRoute. This allows for establishing a private connection to Azure, providing up to 10 Gbps of bandwidth and lowering latency to a couple of milliseconds. </a:t>
            </a:r>
          </a:p>
          <a:p>
            <a:pPr marL="0" indent="0">
              <a:buNone/>
            </a:pPr>
            <a:endParaRPr lang="en-US" sz="2400" dirty="0">
              <a:solidFill>
                <a:schemeClr val="bg1"/>
              </a:solidFill>
            </a:endParaRP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372033646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88587" y="1572575"/>
            <a:ext cx="12059921" cy="6608476"/>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(A)SCS components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Design a scalable geo-redundant solution.</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By deploying Azure VMs in two regions, we are able to meet the needs of the customer. Scaling of the (A)SCS tier involves increasing or decreasing the size of Azure VMs.  The SAP Central Services Instance is protected by leveraging Window Server Failover Cluster. Windows Server 2016 Scale Out File Server (SOFS) and the Storage Spaces Direct (S2D) enable the creation of a cluster on Azure VMs with the shared disk functionality. This ensures high availability of the messaging service and Enqueue Replication Service components. The SAP Central Service uses the Azure internal load balancer to facilitate failover capability. </a:t>
            </a:r>
          </a:p>
          <a:p>
            <a:pPr marL="0" indent="0">
              <a:buNone/>
            </a:pPr>
            <a:endParaRPr lang="en-US" sz="2400" dirty="0">
              <a:solidFill>
                <a:schemeClr val="bg1"/>
              </a:solidFill>
            </a:endParaRP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579616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p>
            <a:r>
              <a:rPr lang="en-US" sz="4400" dirty="0">
                <a:solidFill>
                  <a:schemeClr val="bg1"/>
                </a:solidFill>
              </a:rPr>
              <a:t>Customer situation</a:t>
            </a:r>
            <a:endParaRPr lang="en-US" sz="4400" i="1" dirty="0">
              <a:solidFill>
                <a:schemeClr val="bg1"/>
              </a:solidFill>
            </a:endParaRPr>
          </a:p>
        </p:txBody>
      </p:sp>
      <p:sp>
        <p:nvSpPr>
          <p:cNvPr id="3" name="Content Placeholder 2"/>
          <p:cNvSpPr>
            <a:spLocks noGrp="1"/>
          </p:cNvSpPr>
          <p:nvPr>
            <p:ph sz="quarter" idx="10"/>
          </p:nvPr>
        </p:nvSpPr>
        <p:spPr>
          <a:xfrm>
            <a:off x="269239" y="1663947"/>
            <a:ext cx="9696171" cy="5053691"/>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Contoso Group is a US-based telecommunications company with headquarters in NY</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Looking to optimize its IT environment</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Considering moving some of its on-premises SAP workloads to Azure</a:t>
            </a:r>
          </a:p>
          <a:p>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Goal is to improve agility without compromising </a:t>
            </a:r>
            <a:br>
              <a:rPr lang="en-US" sz="2800" dirty="0">
                <a:solidFill>
                  <a:schemeClr val="bg1"/>
                </a:solidFill>
                <a:latin typeface="Segoe UI Semilight" panose="020B0402040204020203" pitchFamily="34" charset="0"/>
                <a:cs typeface="Segoe UI Semilight" panose="020B0402040204020203" pitchFamily="34" charset="0"/>
              </a:rPr>
            </a:br>
            <a:r>
              <a:rPr lang="en-US" sz="2800" dirty="0">
                <a:solidFill>
                  <a:schemeClr val="bg1"/>
                </a:solidFill>
                <a:latin typeface="Segoe UI Semilight" panose="020B0402040204020203" pitchFamily="34" charset="0"/>
                <a:cs typeface="Segoe UI Semilight" panose="020B0402040204020203" pitchFamily="34" charset="0"/>
              </a:rPr>
              <a:t>availability and performance</a:t>
            </a:r>
          </a:p>
          <a:p>
            <a:endParaRPr lang="en-US" sz="2800" dirty="0">
              <a:solidFill>
                <a:schemeClr val="bg1"/>
              </a:solidFill>
            </a:endParaRPr>
          </a:p>
        </p:txBody>
      </p:sp>
    </p:spTree>
    <p:extLst>
      <p:ext uri="{BB962C8B-B14F-4D97-AF65-F5344CB8AC3E}">
        <p14:creationId xmlns:p14="http://schemas.microsoft.com/office/powerpoint/2010/main" val="213940626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32079" y="1665043"/>
            <a:ext cx="12059921" cy="4872616"/>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application components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Design a scalable geo-redundant solution.</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Scaling of the application tier can be accomplished by deploying additional application servers (AAS) to supplement the Primary Application Server.  The HTTP(S) load balancing is handled by the SAP Web Dispatcher hosted on an Azure VM. The SAP Logon load balancing is handled by the SCS message server.</a:t>
            </a: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44191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solution</a:t>
            </a:r>
          </a:p>
        </p:txBody>
      </p:sp>
      <p:sp>
        <p:nvSpPr>
          <p:cNvPr id="3" name="Content Placeholder 2"/>
          <p:cNvSpPr>
            <a:spLocks noGrp="1"/>
          </p:cNvSpPr>
          <p:nvPr>
            <p:ph sz="quarter" idx="10"/>
          </p:nvPr>
        </p:nvSpPr>
        <p:spPr>
          <a:xfrm>
            <a:off x="132079" y="1613672"/>
            <a:ext cx="12059921" cy="5869812"/>
          </a:xfrm>
        </p:spPr>
        <p:txBody>
          <a:bodyPr/>
          <a:lstStyle/>
          <a:p>
            <a:pPr marL="0" indent="0">
              <a:buNone/>
            </a:pPr>
            <a:r>
              <a:rPr lang="en-US" sz="2800" b="1" i="1" dirty="0">
                <a:solidFill>
                  <a:schemeClr val="bg1"/>
                </a:solidFill>
                <a:latin typeface="Segoe UI Semilight" panose="020B0402040204020203" pitchFamily="34" charset="0"/>
                <a:cs typeface="Segoe UI Semilight" panose="020B0402040204020203" pitchFamily="34" charset="0"/>
              </a:rPr>
              <a:t>Architecting database components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b="1" dirty="0">
                <a:solidFill>
                  <a:schemeClr val="bg1"/>
                </a:solidFill>
                <a:latin typeface="Segoe UI Semilight" panose="020B0402040204020203" pitchFamily="34" charset="0"/>
                <a:cs typeface="Segoe UI Semilight" panose="020B0402040204020203" pitchFamily="34" charset="0"/>
              </a:rPr>
              <a:t>Task:  </a:t>
            </a:r>
            <a:r>
              <a:rPr lang="en-US" sz="2400" dirty="0">
                <a:solidFill>
                  <a:schemeClr val="bg1"/>
                </a:solidFill>
                <a:latin typeface="Segoe UI Semilight" panose="020B0402040204020203" pitchFamily="34" charset="0"/>
                <a:cs typeface="Segoe UI Semilight" panose="020B0402040204020203" pitchFamily="34" charset="0"/>
              </a:rPr>
              <a:t>Design a resilient and scalable SQL Server backend configured to span geographically distributed datacenters</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400" dirty="0">
                <a:solidFill>
                  <a:schemeClr val="bg1"/>
                </a:solidFill>
                <a:latin typeface="Segoe UI Semilight" panose="020B0402040204020203" pitchFamily="34" charset="0"/>
                <a:cs typeface="Segoe UI Semilight" panose="020B0402040204020203" pitchFamily="34" charset="0"/>
              </a:rPr>
              <a:t>Answer: Scaling of the database tier involves increasing or decreasing the size of Azure VMs. For Microsoft SQL Server, we use AlwaysOn Availability Group (AG) built on top of the Windows Server Failover Clustering and take advantage of the Cloud Witness quorum to eliminate the dependency on a shared disk or a file share. Azure internal load balancer represents the listener of the SQL Server AlwaysOn Availability Group containing the SAP database.</a:t>
            </a:r>
          </a:p>
          <a:p>
            <a:pPr lvl="0"/>
            <a:endParaRPr lang="en-US" sz="2400" dirty="0">
              <a:solidFill>
                <a:schemeClr val="bg1"/>
              </a:solidFill>
            </a:endParaRPr>
          </a:p>
          <a:p>
            <a:pPr marL="0" indent="0">
              <a:buNone/>
            </a:pPr>
            <a:r>
              <a:rPr lang="en-US" dirty="0"/>
              <a:t> </a:t>
            </a:r>
          </a:p>
          <a:p>
            <a:pPr marL="0" indent="0">
              <a:buNone/>
            </a:pPr>
            <a:endParaRPr lang="en-US" sz="2800" b="1" i="1" dirty="0">
              <a:solidFill>
                <a:schemeClr val="bg1"/>
              </a:solidFill>
            </a:endParaRPr>
          </a:p>
          <a:p>
            <a:pPr marL="0" indent="0">
              <a:buNone/>
            </a:pPr>
            <a:endParaRPr lang="en-US" sz="2800" b="1" i="1" dirty="0">
              <a:solidFill>
                <a:schemeClr val="bg1"/>
              </a:solidFill>
            </a:endParaRPr>
          </a:p>
        </p:txBody>
      </p:sp>
    </p:spTree>
    <p:extLst>
      <p:ext uri="{BB962C8B-B14F-4D97-AF65-F5344CB8AC3E}">
        <p14:creationId xmlns:p14="http://schemas.microsoft.com/office/powerpoint/2010/main" val="2067373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8934" y="1218716"/>
            <a:ext cx="11803796" cy="5610767"/>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If I have already paid for my hardware to run my dev/test environment, how am I getting any cost savings by moving it to Azure?</a:t>
            </a:r>
          </a:p>
          <a:p>
            <a:pPr marL="0" indent="0">
              <a:buNone/>
            </a:pPr>
            <a:endParaRPr lang="en-US" sz="24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Potential answer</a:t>
            </a:r>
          </a:p>
          <a:p>
            <a:r>
              <a:rPr lang="en-US" sz="2200" dirty="0">
                <a:solidFill>
                  <a:schemeClr val="bg1"/>
                </a:solidFill>
                <a:latin typeface="Segoe UI Semilight" panose="020B0402040204020203" pitchFamily="34" charset="0"/>
                <a:cs typeface="Segoe UI Semilight" panose="020B0402040204020203" pitchFamily="34" charset="0"/>
              </a:rPr>
              <a:t>A Global audit, tax and consulting company reduced TCO by 40-75% by hosting SAP systems on Azure and turning off unused resources. A global snack food company reduced TCO by 40-75% by moving 126 legacy SAP systems on Azure. A medical supply company reduced TCO by 50% by moving SAP training environment to Azure. </a:t>
            </a:r>
          </a:p>
          <a:p>
            <a:r>
              <a:rPr lang="en-US" sz="2200" dirty="0">
                <a:solidFill>
                  <a:schemeClr val="bg1"/>
                </a:solidFill>
                <a:latin typeface="Segoe UI Semilight" panose="020B0402040204020203" pitchFamily="34" charset="0"/>
                <a:cs typeface="Segoe UI Semilight" panose="020B0402040204020203" pitchFamily="34" charset="0"/>
              </a:rPr>
              <a:t>Use the TCO tool (http://aka.ms/azuretco) to uncover all categories of potential cost savings (e.g., hardware, software, maintenance, admin, power, facility).</a:t>
            </a:r>
          </a:p>
          <a:p>
            <a:r>
              <a:rPr lang="en-US" sz="2200" dirty="0">
                <a:solidFill>
                  <a:schemeClr val="bg1"/>
                </a:solidFill>
                <a:latin typeface="Segoe UI Semilight" panose="020B0402040204020203" pitchFamily="34" charset="0"/>
                <a:cs typeface="Segoe UI Semilight" panose="020B0402040204020203" pitchFamily="34" charset="0"/>
              </a:rPr>
              <a:t>Because of the large scale of Microsoft datacenters, we realize ongoing cost efficiencies that we have been passing to customers in the form of price cuts. </a:t>
            </a:r>
          </a:p>
          <a:p>
            <a:r>
              <a:rPr lang="en-US" sz="2200" dirty="0">
                <a:solidFill>
                  <a:schemeClr val="bg1"/>
                </a:solidFill>
                <a:latin typeface="Segoe UI Semilight" panose="020B0402040204020203" pitchFamily="34" charset="0"/>
                <a:cs typeface="Segoe UI Semilight" panose="020B0402040204020203" pitchFamily="34" charset="0"/>
              </a:rPr>
              <a:t>For very large customers, highlight other benefits (e.g., agility, focus) of using Azure. </a:t>
            </a:r>
          </a:p>
          <a:p>
            <a:pPr marL="0" indent="0">
              <a:buNone/>
            </a:pPr>
            <a:endParaRPr lang="en-US" sz="2400" dirty="0">
              <a:solidFill>
                <a:schemeClr val="bg1"/>
              </a:solidFill>
            </a:endParaRPr>
          </a:p>
        </p:txBody>
      </p:sp>
    </p:spTree>
    <p:extLst>
      <p:ext uri="{BB962C8B-B14F-4D97-AF65-F5344CB8AC3E}">
        <p14:creationId xmlns:p14="http://schemas.microsoft.com/office/powerpoint/2010/main" val="2015943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9" y="1663947"/>
            <a:ext cx="10757098" cy="4284250"/>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 </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What if I need my cloud resources to access on-premises resources?</a:t>
            </a:r>
          </a:p>
          <a:p>
            <a:pPr marL="0" indent="0">
              <a:buNone/>
            </a:pP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400" dirty="0">
                <a:solidFill>
                  <a:schemeClr val="bg1"/>
                </a:solidFill>
                <a:latin typeface="Segoe UI Semilight" panose="020B0402040204020203" pitchFamily="34" charset="0"/>
                <a:cs typeface="Segoe UI Semilight" panose="020B0402040204020203" pitchFamily="34" charset="0"/>
              </a:rPr>
              <a:t>Microsoft supports a hybrid solution with symmetry between on-premises applications and those on the public cloud.  </a:t>
            </a:r>
          </a:p>
          <a:p>
            <a:r>
              <a:rPr lang="en-US" sz="2400" dirty="0">
                <a:solidFill>
                  <a:schemeClr val="bg1"/>
                </a:solidFill>
                <a:latin typeface="Segoe UI Semilight" panose="020B0402040204020203" pitchFamily="34" charset="0"/>
                <a:cs typeface="Segoe UI Semilight" panose="020B0402040204020203" pitchFamily="34" charset="0"/>
              </a:rPr>
              <a:t>Windows Azure Virtual Network allows customers to create a logically isolated section in Azure and securely connect it to their on-premises datacenter.  </a:t>
            </a:r>
          </a:p>
          <a:p>
            <a:r>
              <a:rPr lang="en-US" sz="2400" dirty="0">
                <a:solidFill>
                  <a:schemeClr val="bg1"/>
                </a:solidFill>
                <a:latin typeface="Segoe UI Semilight" panose="020B0402040204020203" pitchFamily="34" charset="0"/>
                <a:cs typeface="Segoe UI Semilight" panose="020B0402040204020203" pitchFamily="34" charset="0"/>
              </a:rPr>
              <a:t>If customer needs dedicated connectivity, talk to them about ExpressRoute. </a:t>
            </a:r>
          </a:p>
          <a:p>
            <a:pPr marL="0" indent="0">
              <a:buNone/>
            </a:pPr>
            <a:endParaRPr lang="en-US" sz="2800" dirty="0">
              <a:solidFill>
                <a:schemeClr val="bg1"/>
              </a:solidFill>
            </a:endParaRPr>
          </a:p>
        </p:txBody>
      </p:sp>
    </p:spTree>
    <p:extLst>
      <p:ext uri="{BB962C8B-B14F-4D97-AF65-F5344CB8AC3E}">
        <p14:creationId xmlns:p14="http://schemas.microsoft.com/office/powerpoint/2010/main" val="3265172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anim calcmode="lin" valueType="num">
                                      <p:cBhvr>
                                        <p:cTn id="3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1000"/>
                                        <p:tgtEl>
                                          <p:spTgt spid="3">
                                            <p:txEl>
                                              <p:pRg st="6" end="6"/>
                                            </p:txEl>
                                          </p:spTgt>
                                        </p:tgtEl>
                                      </p:cBhvr>
                                    </p:animEffect>
                                    <p:anim calcmode="lin" valueType="num">
                                      <p:cBhvr>
                                        <p:cTn id="41"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8" y="1663947"/>
            <a:ext cx="11085605" cy="3477875"/>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Will Azure meet our security and compliance requirements? </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400" dirty="0">
                <a:solidFill>
                  <a:schemeClr val="bg1"/>
                </a:solidFill>
                <a:latin typeface="Segoe UI Semilight" panose="020B0402040204020203" pitchFamily="34" charset="0"/>
                <a:cs typeface="Segoe UI Semilight" panose="020B0402040204020203" pitchFamily="34" charset="0"/>
              </a:rPr>
              <a:t>Microsoft policy is to be the most transparent about security and compliance policies, procedures, and certifications on the public facing Azure Trust Center.</a:t>
            </a:r>
          </a:p>
          <a:p>
            <a:r>
              <a:rPr lang="en-US" sz="2400" dirty="0">
                <a:solidFill>
                  <a:schemeClr val="bg1"/>
                </a:solidFill>
                <a:latin typeface="Segoe UI Semilight" panose="020B0402040204020203" pitchFamily="34" charset="0"/>
                <a:cs typeface="Segoe UI Semilight" panose="020B0402040204020203" pitchFamily="34" charset="0"/>
              </a:rPr>
              <a:t>Dev/Test workload usually has limited security/compliance requirements. </a:t>
            </a:r>
          </a:p>
          <a:p>
            <a:r>
              <a:rPr lang="en-US" sz="2400" dirty="0">
                <a:solidFill>
                  <a:schemeClr val="bg1"/>
                </a:solidFill>
                <a:latin typeface="Segoe UI Semilight" panose="020B0402040204020203" pitchFamily="34" charset="0"/>
                <a:cs typeface="Segoe UI Semilight" panose="020B0402040204020203" pitchFamily="34" charset="0"/>
              </a:rPr>
              <a:t>Encourage the customer to visit our Azure data centers.  </a:t>
            </a:r>
          </a:p>
        </p:txBody>
      </p:sp>
    </p:spTree>
    <p:extLst>
      <p:ext uri="{BB962C8B-B14F-4D97-AF65-F5344CB8AC3E}">
        <p14:creationId xmlns:p14="http://schemas.microsoft.com/office/powerpoint/2010/main" val="1657978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1000"/>
                                        <p:tgtEl>
                                          <p:spTgt spid="3">
                                            <p:txEl>
                                              <p:pRg st="6" end="6"/>
                                            </p:txEl>
                                          </p:spTgt>
                                        </p:tgtEl>
                                      </p:cBhvr>
                                    </p:animEffect>
                                    <p:anim calcmode="lin" valueType="num">
                                      <p:cBhvr>
                                        <p:cTn id="2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9" y="1663947"/>
            <a:ext cx="10757098" cy="3951851"/>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Do I have to pay for resources when they are stopped?</a:t>
            </a:r>
          </a:p>
          <a:p>
            <a:pPr marL="0" lvl="0" indent="0">
              <a:buNone/>
            </a:pPr>
            <a:r>
              <a:rPr lang="en-US" sz="2800" dirty="0">
                <a:solidFill>
                  <a:schemeClr val="bg1"/>
                </a:solidFill>
                <a:latin typeface="Segoe UI Semilight" panose="020B0402040204020203" pitchFamily="34" charset="0"/>
                <a:cs typeface="Segoe UI Semilight" panose="020B0402040204020203" pitchFamily="34" charset="0"/>
              </a:rPr>
              <a:t> </a:t>
            </a:r>
            <a:endParaRPr lang="en-US" sz="2800" b="1"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400" dirty="0">
                <a:solidFill>
                  <a:schemeClr val="bg1"/>
                </a:solidFill>
                <a:latin typeface="Segoe UI Semilight" panose="020B0402040204020203" pitchFamily="34" charset="0"/>
                <a:cs typeface="Segoe UI Semilight" panose="020B0402040204020203" pitchFamily="34" charset="0"/>
              </a:rPr>
              <a:t>Yes, the VM must be deallocated before the charges cease.  If the VM is stopped, it will continue to incur charges.  </a:t>
            </a:r>
          </a:p>
          <a:p>
            <a:r>
              <a:rPr lang="en-US" sz="2400" dirty="0">
                <a:solidFill>
                  <a:schemeClr val="bg1"/>
                </a:solidFill>
                <a:latin typeface="Segoe UI Semilight" panose="020B0402040204020203" pitchFamily="34" charset="0"/>
                <a:cs typeface="Segoe UI Semilight" panose="020B0402040204020203" pitchFamily="34" charset="0"/>
              </a:rPr>
              <a:t>Deallocating does not mean deleting the VM as it still exists in storage.  </a:t>
            </a:r>
          </a:p>
          <a:p>
            <a:r>
              <a:rPr lang="en-US" sz="2400" dirty="0">
                <a:solidFill>
                  <a:schemeClr val="bg1"/>
                </a:solidFill>
                <a:latin typeface="Segoe UI Semilight" panose="020B0402040204020203" pitchFamily="34" charset="0"/>
                <a:cs typeface="Segoe UI Semilight" panose="020B0402040204020203" pitchFamily="34" charset="0"/>
              </a:rPr>
              <a:t>You will still incur storage charge even if the VM is deallocated.</a:t>
            </a:r>
          </a:p>
          <a:p>
            <a:pPr marL="0" indent="0">
              <a:buNone/>
            </a:pPr>
            <a:endParaRPr lang="en-US" sz="2800" dirty="0">
              <a:solidFill>
                <a:schemeClr val="bg1"/>
              </a:solidFill>
            </a:endParaRPr>
          </a:p>
        </p:txBody>
      </p:sp>
    </p:spTree>
    <p:extLst>
      <p:ext uri="{BB962C8B-B14F-4D97-AF65-F5344CB8AC3E}">
        <p14:creationId xmlns:p14="http://schemas.microsoft.com/office/powerpoint/2010/main" val="4265464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Preferred objections handling</a:t>
            </a:r>
          </a:p>
        </p:txBody>
      </p:sp>
      <p:sp>
        <p:nvSpPr>
          <p:cNvPr id="3" name="Content Placeholder 2"/>
          <p:cNvSpPr>
            <a:spLocks noGrp="1"/>
          </p:cNvSpPr>
          <p:nvPr>
            <p:ph sz="quarter" idx="10"/>
          </p:nvPr>
        </p:nvSpPr>
        <p:spPr>
          <a:xfrm>
            <a:off x="269239" y="1663947"/>
            <a:ext cx="10757098" cy="3736407"/>
          </a:xfrm>
        </p:spPr>
        <p:txBody>
          <a:bodyPr/>
          <a:lstStyle/>
          <a:p>
            <a:pPr marL="0" lvl="0" indent="0">
              <a:buNone/>
            </a:pPr>
            <a:r>
              <a:rPr lang="en-US" sz="2800" b="1" dirty="0">
                <a:solidFill>
                  <a:schemeClr val="bg1"/>
                </a:solidFill>
                <a:latin typeface="Segoe UI Semilight" panose="020B0402040204020203" pitchFamily="34" charset="0"/>
                <a:cs typeface="Segoe UI Semilight" panose="020B0402040204020203" pitchFamily="34" charset="0"/>
              </a:rPr>
              <a:t>Objection:</a:t>
            </a:r>
          </a:p>
          <a:p>
            <a:pPr marL="0" lvl="0" indent="0">
              <a:buNone/>
            </a:pPr>
            <a:r>
              <a:rPr lang="en-US" sz="2400" dirty="0">
                <a:solidFill>
                  <a:schemeClr val="bg1"/>
                </a:solidFill>
                <a:latin typeface="Segoe UI Semilight" panose="020B0402040204020203" pitchFamily="34" charset="0"/>
                <a:cs typeface="Segoe UI Semilight" panose="020B0402040204020203" pitchFamily="34" charset="0"/>
              </a:rPr>
              <a:t>Can I automate the shut down at periodic times of day?</a:t>
            </a: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r>
              <a:rPr lang="en-US" sz="2800" b="1" dirty="0">
                <a:solidFill>
                  <a:schemeClr val="bg1"/>
                </a:solidFill>
                <a:latin typeface="Segoe UI Semilight" panose="020B0402040204020203" pitchFamily="34" charset="0"/>
                <a:cs typeface="Segoe UI Semilight" panose="020B0402040204020203" pitchFamily="34" charset="0"/>
              </a:rPr>
              <a:t>Potential answer:</a:t>
            </a: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400" dirty="0">
                <a:solidFill>
                  <a:schemeClr val="bg1"/>
                </a:solidFill>
                <a:latin typeface="Segoe UI Semilight" panose="020B0402040204020203" pitchFamily="34" charset="0"/>
                <a:cs typeface="Segoe UI Semilight" panose="020B0402040204020203" pitchFamily="34" charset="0"/>
              </a:rPr>
              <a:t>Yes, this functionality is available directly from the Azure platform without the need for a custom solution. In addition, the customer can use Azure Automation runbooks or custom Azure PowerShell and Azure CLI scripts to start Azure VMs on as needed basis.</a:t>
            </a:r>
          </a:p>
          <a:p>
            <a:pPr marL="0" indent="0">
              <a:buNone/>
            </a:pPr>
            <a:endParaRPr lang="en-US" sz="2400" dirty="0">
              <a:solidFill>
                <a:schemeClr val="bg1"/>
              </a:solidFill>
            </a:endParaRPr>
          </a:p>
        </p:txBody>
      </p:sp>
    </p:spTree>
    <p:extLst>
      <p:ext uri="{BB962C8B-B14F-4D97-AF65-F5344CB8AC3E}">
        <p14:creationId xmlns:p14="http://schemas.microsoft.com/office/powerpoint/2010/main" val="17000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quote</a:t>
            </a:r>
          </a:p>
        </p:txBody>
      </p:sp>
      <p:sp>
        <p:nvSpPr>
          <p:cNvPr id="8" name="TextBox 7"/>
          <p:cNvSpPr txBox="1"/>
          <p:nvPr/>
        </p:nvSpPr>
        <p:spPr>
          <a:xfrm>
            <a:off x="1635572" y="1187630"/>
            <a:ext cx="6972588" cy="768990"/>
          </a:xfrm>
          <a:prstGeom prst="rect">
            <a:avLst/>
          </a:prstGeom>
          <a:noFill/>
        </p:spPr>
        <p:txBody>
          <a:bodyPr wrap="square" lIns="134471" tIns="107577" rIns="134471" bIns="107577" rtlCol="0">
            <a:spAutoFit/>
          </a:bodyPr>
          <a:lstStyle/>
          <a:p>
            <a:pPr defTabSz="914554">
              <a:lnSpc>
                <a:spcPct val="90000"/>
              </a:lnSpc>
              <a:spcAft>
                <a:spcPts val="441"/>
              </a:spcAft>
            </a:pPr>
            <a:endParaRPr lang="en-US" sz="1765" dirty="0">
              <a:solidFill>
                <a:srgbClr val="FFFFFF"/>
              </a:solidFill>
            </a:endParaRPr>
          </a:p>
          <a:p>
            <a:pPr defTabSz="914554">
              <a:lnSpc>
                <a:spcPct val="90000"/>
              </a:lnSpc>
              <a:spcAft>
                <a:spcPts val="441"/>
              </a:spcAft>
            </a:pPr>
            <a:endParaRPr lang="en-US" sz="1765" dirty="0">
              <a:gradFill>
                <a:gsLst>
                  <a:gs pos="2917">
                    <a:srgbClr val="505050"/>
                  </a:gs>
                  <a:gs pos="30000">
                    <a:srgbClr val="505050"/>
                  </a:gs>
                </a:gsLst>
                <a:lin ang="5400000" scaled="0"/>
              </a:gradFill>
            </a:endParaRPr>
          </a:p>
        </p:txBody>
      </p:sp>
      <p:sp>
        <p:nvSpPr>
          <p:cNvPr id="3" name="TextBox 2"/>
          <p:cNvSpPr txBox="1"/>
          <p:nvPr/>
        </p:nvSpPr>
        <p:spPr>
          <a:xfrm>
            <a:off x="650488" y="1350603"/>
            <a:ext cx="11313788" cy="4156795"/>
          </a:xfrm>
          <a:prstGeom prst="rect">
            <a:avLst/>
          </a:prstGeom>
          <a:noFill/>
        </p:spPr>
        <p:txBody>
          <a:bodyPr wrap="square" lIns="134471" tIns="107577" rIns="134471" bIns="107577" rtlCol="0">
            <a:spAutoFit/>
          </a:bodyPr>
          <a:lstStyle/>
          <a:p>
            <a:r>
              <a:rPr lang="en-US" sz="3200" i="1" dirty="0">
                <a:solidFill>
                  <a:srgbClr val="FFFFFF"/>
                </a:solidFill>
                <a:latin typeface="Segoe UI Semilight" panose="020B0402040204020203" pitchFamily="34" charset="0"/>
                <a:cs typeface="Segoe UI Semilight" panose="020B0402040204020203" pitchFamily="34" charset="0"/>
              </a:rPr>
              <a:t>“Azure has introduced new opportunities in regard to quickly provisioning development and user acceptance testing environments for our various SAP workloads. It also provided high availability and disaster recovery capabilities for our production environment at a very reasonable price.”</a:t>
            </a:r>
          </a:p>
          <a:p>
            <a:endParaRPr lang="en-US" sz="3200" dirty="0">
              <a:solidFill>
                <a:schemeClr val="bg1"/>
              </a:solidFill>
              <a:latin typeface="Segoe UI Semilight" panose="020B0402040204020203" pitchFamily="34" charset="0"/>
              <a:cs typeface="Segoe UI Semilight" panose="020B0402040204020203" pitchFamily="34" charset="0"/>
            </a:endParaRPr>
          </a:p>
          <a:p>
            <a:r>
              <a:rPr lang="en-US" sz="2800" dirty="0">
                <a:solidFill>
                  <a:srgbClr val="FFFFFF"/>
                </a:solidFill>
                <a:latin typeface="Segoe UI Semilight" panose="020B0402040204020203" pitchFamily="34" charset="0"/>
                <a:cs typeface="Segoe UI Semilight" panose="020B0402040204020203" pitchFamily="34" charset="0"/>
              </a:rPr>
              <a:t>Andrew Cross, CIO, </a:t>
            </a:r>
            <a:r>
              <a:rPr lang="en-US" sz="2800" dirty="0">
                <a:solidFill>
                  <a:schemeClr val="bg1"/>
                </a:solidFill>
                <a:latin typeface="Segoe UI Semilight" panose="020B0402040204020203" pitchFamily="34" charset="0"/>
                <a:cs typeface="Segoe UI Semilight" panose="020B0402040204020203" pitchFamily="34" charset="0"/>
              </a:rPr>
              <a:t>Contoso Group </a:t>
            </a:r>
            <a:endParaRPr lang="en-US" sz="2800" dirty="0">
              <a:solidFill>
                <a:srgbClr val="FFFFFF"/>
              </a:solidFill>
              <a:latin typeface="Segoe UI Semilight" panose="020B0402040204020203" pitchFamily="34" charset="0"/>
              <a:cs typeface="Segoe UI Semilight" panose="020B0402040204020203" pitchFamily="34" charset="0"/>
            </a:endParaRPr>
          </a:p>
          <a:p>
            <a:endParaRPr lang="en-US" sz="3200" dirty="0">
              <a:solidFill>
                <a:schemeClr val="bg1"/>
              </a:solidFill>
            </a:endParaRPr>
          </a:p>
        </p:txBody>
      </p:sp>
    </p:spTree>
    <p:extLst>
      <p:ext uri="{BB962C8B-B14F-4D97-AF65-F5344CB8AC3E}">
        <p14:creationId xmlns:p14="http://schemas.microsoft.com/office/powerpoint/2010/main" val="370343696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62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8" y="1663947"/>
            <a:ext cx="10055862" cy="5170646"/>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Contoso Group maintains on-premises deployments of SAP Business Suite on Windows Server 2012 R2 with a SQL Server 2014 Database in its US-based data center</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IT challenges include:</a:t>
            </a:r>
          </a:p>
          <a:p>
            <a:pPr lvl="1"/>
            <a:r>
              <a:rPr lang="en-US" sz="2400" dirty="0">
                <a:solidFill>
                  <a:schemeClr val="bg1"/>
                </a:solidFill>
                <a:latin typeface="Segoe UI Semilight" panose="020B0402040204020203" pitchFamily="34" charset="0"/>
                <a:cs typeface="Segoe UI Semilight" panose="020B0402040204020203" pitchFamily="34" charset="0"/>
              </a:rPr>
              <a:t>Keeping up with the pace of business because of the time </a:t>
            </a:r>
            <a:br>
              <a:rPr lang="en-US" sz="2400" dirty="0">
                <a:solidFill>
                  <a:schemeClr val="bg1"/>
                </a:solidFill>
                <a:latin typeface="Segoe UI Semilight" panose="020B0402040204020203" pitchFamily="34" charset="0"/>
                <a:cs typeface="Segoe UI Semilight" panose="020B0402040204020203" pitchFamily="34" charset="0"/>
              </a:rPr>
            </a:br>
            <a:r>
              <a:rPr lang="en-US" sz="2400" dirty="0">
                <a:solidFill>
                  <a:schemeClr val="bg1"/>
                </a:solidFill>
                <a:latin typeface="Segoe UI Semilight" panose="020B0402040204020203" pitchFamily="34" charset="0"/>
                <a:cs typeface="Segoe UI Semilight" panose="020B0402040204020203" pitchFamily="34" charset="0"/>
              </a:rPr>
              <a:t>it takes to move through development and testing phases</a:t>
            </a:r>
            <a:br>
              <a:rPr lang="en-US" sz="2400" dirty="0">
                <a:solidFill>
                  <a:schemeClr val="bg1"/>
                </a:solidFill>
                <a:latin typeface="Segoe UI Semilight" panose="020B0402040204020203" pitchFamily="34" charset="0"/>
                <a:cs typeface="Segoe UI Semilight" panose="020B0402040204020203" pitchFamily="34" charset="0"/>
              </a:rPr>
            </a:br>
            <a:r>
              <a:rPr lang="en-US" sz="2400" dirty="0">
                <a:solidFill>
                  <a:schemeClr val="bg1"/>
                </a:solidFill>
                <a:latin typeface="Segoe UI Semilight" panose="020B0402040204020203" pitchFamily="34" charset="0"/>
                <a:cs typeface="Segoe UI Semilight" panose="020B0402040204020203" pitchFamily="34" charset="0"/>
              </a:rPr>
              <a:t>and implement new business processes into production</a:t>
            </a:r>
          </a:p>
          <a:p>
            <a:pPr lvl="1"/>
            <a:r>
              <a:rPr lang="en-US" sz="2400" dirty="0">
                <a:solidFill>
                  <a:schemeClr val="bg1"/>
                </a:solidFill>
                <a:latin typeface="Segoe UI Semilight" panose="020B0402040204020203" pitchFamily="34" charset="0"/>
                <a:cs typeface="Segoe UI Semilight" panose="020B0402040204020203" pitchFamily="34" charset="0"/>
              </a:rPr>
              <a:t>Scaling production workloads to meet business needs</a:t>
            </a:r>
          </a:p>
          <a:p>
            <a:pPr lvl="1"/>
            <a:r>
              <a:rPr lang="en-US" sz="2400" dirty="0">
                <a:solidFill>
                  <a:schemeClr val="bg1"/>
                </a:solidFill>
                <a:latin typeface="Segoe UI Semilight" panose="020B0402040204020203" pitchFamily="34" charset="0"/>
                <a:cs typeface="Segoe UI Semilight" panose="020B0402040204020203" pitchFamily="34" charset="0"/>
              </a:rPr>
              <a:t>Provisioning a test environment that matches production</a:t>
            </a:r>
          </a:p>
          <a:p>
            <a:pPr lvl="1"/>
            <a:r>
              <a:rPr lang="en-US" sz="2400" dirty="0">
                <a:solidFill>
                  <a:schemeClr val="bg1"/>
                </a:solidFill>
                <a:latin typeface="Segoe UI Semilight" panose="020B0402040204020203" pitchFamily="34" charset="0"/>
                <a:cs typeface="Segoe UI Semilight" panose="020B0402040204020203" pitchFamily="34" charset="0"/>
              </a:rPr>
              <a:t>Providing high availability and disaster recovery </a:t>
            </a:r>
            <a:br>
              <a:rPr lang="en-US" sz="2400" dirty="0">
                <a:solidFill>
                  <a:schemeClr val="bg1"/>
                </a:solidFill>
                <a:latin typeface="Segoe UI Semilight" panose="020B0402040204020203" pitchFamily="34" charset="0"/>
                <a:cs typeface="Segoe UI Semilight" panose="020B0402040204020203" pitchFamily="34" charset="0"/>
              </a:rPr>
            </a:br>
            <a:r>
              <a:rPr lang="en-US" sz="2400" dirty="0">
                <a:solidFill>
                  <a:schemeClr val="bg1"/>
                </a:solidFill>
                <a:latin typeface="Segoe UI Semilight" panose="020B0402040204020203" pitchFamily="34" charset="0"/>
                <a:cs typeface="Segoe UI Semilight" panose="020B0402040204020203" pitchFamily="34" charset="0"/>
              </a:rPr>
              <a:t>capabilities for production workloads</a:t>
            </a:r>
          </a:p>
          <a:p>
            <a:pPr marL="0" indent="0">
              <a:buNone/>
            </a:pPr>
            <a:endParaRPr lang="en-US" sz="2000" dirty="0">
              <a:solidFill>
                <a:schemeClr val="bg1"/>
              </a:solidFill>
            </a:endParaRPr>
          </a:p>
        </p:txBody>
      </p:sp>
    </p:spTree>
    <p:extLst>
      <p:ext uri="{BB962C8B-B14F-4D97-AF65-F5344CB8AC3E}">
        <p14:creationId xmlns:p14="http://schemas.microsoft.com/office/powerpoint/2010/main" val="11146605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6"/>
            <a:ext cx="10757098" cy="4321183"/>
          </a:xfrm>
        </p:spPr>
        <p:txBody>
          <a:bodyPr/>
          <a:lstStyle/>
          <a:p>
            <a:r>
              <a:rPr lang="en-US" sz="2800" dirty="0">
                <a:solidFill>
                  <a:schemeClr val="bg1"/>
                </a:solidFill>
                <a:latin typeface="Segoe UI Semilight" panose="020B0402040204020203" pitchFamily="34" charset="0"/>
                <a:cs typeface="Segoe UI Semilight" panose="020B0402040204020203" pitchFamily="34" charset="0"/>
              </a:rPr>
              <a:t>Complains that agility of the organization is hampered by time to acquire and provision project-related SAP development and testing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Would like to lower TCO for the SAP landscape, including </a:t>
            </a:r>
            <a:br>
              <a:rPr lang="en-US" sz="2800" dirty="0">
                <a:solidFill>
                  <a:schemeClr val="bg1"/>
                </a:solidFill>
                <a:latin typeface="Segoe UI Semilight" panose="020B0402040204020203" pitchFamily="34" charset="0"/>
                <a:cs typeface="Segoe UI Semilight" panose="020B0402040204020203" pitchFamily="34" charset="0"/>
              </a:rPr>
            </a:br>
            <a:r>
              <a:rPr lang="en-US" sz="2800" dirty="0">
                <a:solidFill>
                  <a:schemeClr val="bg1"/>
                </a:solidFill>
                <a:latin typeface="Segoe UI Semilight" panose="020B0402040204020203" pitchFamily="34" charset="0"/>
                <a:cs typeface="Segoe UI Semilight" panose="020B0402040204020203" pitchFamily="34" charset="0"/>
              </a:rPr>
              <a:t>the production ECC</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Concerned about managing test/dev infrastructure costs </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r>
              <a:rPr lang="en-US" sz="2800" dirty="0">
                <a:solidFill>
                  <a:schemeClr val="bg1"/>
                </a:solidFill>
                <a:latin typeface="Segoe UI Semilight" panose="020B0402040204020203" pitchFamily="34" charset="0"/>
                <a:cs typeface="Segoe UI Semilight" panose="020B0402040204020203" pitchFamily="34" charset="0"/>
              </a:rPr>
              <a:t>Concerned about aging data center and hardware </a:t>
            </a:r>
          </a:p>
        </p:txBody>
      </p:sp>
    </p:spTree>
    <p:extLst>
      <p:ext uri="{BB962C8B-B14F-4D97-AF65-F5344CB8AC3E}">
        <p14:creationId xmlns:p14="http://schemas.microsoft.com/office/powerpoint/2010/main" val="10585298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situation </a:t>
            </a:r>
            <a:r>
              <a:rPr lang="en-US" sz="4400" i="1" dirty="0">
                <a:solidFill>
                  <a:schemeClr val="bg1"/>
                </a:solidFill>
              </a:rPr>
              <a:t>(continued)</a:t>
            </a:r>
          </a:p>
        </p:txBody>
      </p:sp>
      <p:sp>
        <p:nvSpPr>
          <p:cNvPr id="3" name="Content Placeholder 2"/>
          <p:cNvSpPr>
            <a:spLocks noGrp="1"/>
          </p:cNvSpPr>
          <p:nvPr>
            <p:ph sz="quarter" idx="10"/>
          </p:nvPr>
        </p:nvSpPr>
        <p:spPr>
          <a:xfrm>
            <a:off x="269239" y="1663947"/>
            <a:ext cx="10757098" cy="3071610"/>
          </a:xfrm>
        </p:spPr>
        <p:txBody>
          <a:bodyPr/>
          <a:lstStyle/>
          <a:p>
            <a:pPr marL="0" indent="0">
              <a:buNone/>
            </a:pPr>
            <a:r>
              <a:rPr lang="en-US" sz="2800" dirty="0">
                <a:solidFill>
                  <a:schemeClr val="bg1"/>
                </a:solidFill>
                <a:latin typeface="Segoe UI Semilight" panose="020B0402040204020203" pitchFamily="34" charset="0"/>
                <a:cs typeface="Segoe UI Semilight" panose="020B0402040204020203" pitchFamily="34" charset="0"/>
              </a:rPr>
              <a:t>“</a:t>
            </a:r>
            <a:r>
              <a:rPr lang="en-US" sz="2800" i="1" dirty="0">
                <a:solidFill>
                  <a:schemeClr val="bg1"/>
                </a:solidFill>
                <a:latin typeface="Segoe UI Semilight" panose="020B0402040204020203" pitchFamily="34" charset="0"/>
                <a:cs typeface="Segoe UI Semilight" panose="020B0402040204020203" pitchFamily="34" charset="0"/>
              </a:rPr>
              <a:t>Our existing on-premises SAP development and test environments no longer meet the agility required by the fast pace of changes in our business. In addition, our operational dependencies on SAP applications force us to seek reasonably priced availability and disaster recovery capabilities for our production SAP deployments.</a:t>
            </a:r>
            <a:r>
              <a:rPr lang="en-US" sz="2800" dirty="0">
                <a:solidFill>
                  <a:schemeClr val="bg1"/>
                </a:solidFill>
                <a:latin typeface="Segoe UI Semilight" panose="020B0402040204020203" pitchFamily="34" charset="0"/>
                <a:cs typeface="Segoe UI Semilight" panose="020B0402040204020203" pitchFamily="34" charset="0"/>
              </a:rPr>
              <a:t>” </a:t>
            </a:r>
          </a:p>
          <a:p>
            <a:pPr marL="0" indent="0">
              <a:buNone/>
            </a:pPr>
            <a:endParaRPr lang="en-US" sz="28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sz="2800" dirty="0">
                <a:solidFill>
                  <a:schemeClr val="bg1"/>
                </a:solidFill>
                <a:latin typeface="Segoe UI Semilight" panose="020B0402040204020203" pitchFamily="34" charset="0"/>
                <a:cs typeface="Segoe UI Semilight" panose="020B0402040204020203" pitchFamily="34" charset="0"/>
              </a:rPr>
              <a:t>						</a:t>
            </a:r>
            <a:r>
              <a:rPr lang="en-US" sz="2400" dirty="0">
                <a:solidFill>
                  <a:schemeClr val="bg1"/>
                </a:solidFill>
                <a:latin typeface="Segoe UI Semilight" panose="020B0402040204020203" pitchFamily="34" charset="0"/>
                <a:cs typeface="Segoe UI Semilight" panose="020B0402040204020203" pitchFamily="34" charset="0"/>
              </a:rPr>
              <a:t>Andrew Cross, CIO, Contoso Group </a:t>
            </a:r>
          </a:p>
        </p:txBody>
      </p:sp>
    </p:spTree>
    <p:extLst>
      <p:ext uri="{BB962C8B-B14F-4D97-AF65-F5344CB8AC3E}">
        <p14:creationId xmlns:p14="http://schemas.microsoft.com/office/powerpoint/2010/main" val="19157908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needs</a:t>
            </a:r>
          </a:p>
        </p:txBody>
      </p:sp>
      <p:sp>
        <p:nvSpPr>
          <p:cNvPr id="3" name="Content Placeholder 2"/>
          <p:cNvSpPr>
            <a:spLocks noGrp="1"/>
          </p:cNvSpPr>
          <p:nvPr>
            <p:ph sz="quarter" idx="10"/>
          </p:nvPr>
        </p:nvSpPr>
        <p:spPr>
          <a:xfrm>
            <a:off x="269239" y="1663947"/>
            <a:ext cx="10665461" cy="4708981"/>
          </a:xfrm>
        </p:spPr>
        <p:txBody>
          <a:bodyPr/>
          <a:lstStyle/>
          <a:p>
            <a:pPr lvl="0" fontAlgn="ctr"/>
            <a:r>
              <a:rPr lang="en-US" sz="2800" dirty="0">
                <a:solidFill>
                  <a:schemeClr val="bg1"/>
                </a:solidFill>
                <a:latin typeface="Segoe UI Semilight" panose="020B0402040204020203" pitchFamily="34" charset="0"/>
                <a:cs typeface="Segoe UI Semilight" panose="020B0402040204020203" pitchFamily="34" charset="0"/>
              </a:rPr>
              <a:t>Reduce time to deploy new business processes to have competitive customer offers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Reduce time required to provision development and test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Lower costs incurred by the development, test, and </a:t>
            </a:r>
            <a:br>
              <a:rPr lang="en-US" sz="2800" dirty="0">
                <a:solidFill>
                  <a:schemeClr val="bg1"/>
                </a:solidFill>
                <a:latin typeface="Segoe UI Semilight" panose="020B0402040204020203" pitchFamily="34" charset="0"/>
                <a:cs typeface="Segoe UI Semilight" panose="020B0402040204020203" pitchFamily="34" charset="0"/>
              </a:rPr>
            </a:br>
            <a:r>
              <a:rPr lang="en-US" sz="2800" dirty="0">
                <a:solidFill>
                  <a:schemeClr val="bg1"/>
                </a:solidFill>
                <a:latin typeface="Segoe UI Semilight" panose="020B0402040204020203" pitchFamily="34" charset="0"/>
                <a:cs typeface="Segoe UI Semilight" panose="020B0402040204020203" pitchFamily="34" charset="0"/>
              </a:rPr>
              <a:t>production environments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fontAlgn="ctr"/>
            <a:r>
              <a:rPr lang="en-US" sz="2800" dirty="0">
                <a:solidFill>
                  <a:schemeClr val="bg1"/>
                </a:solidFill>
                <a:latin typeface="Segoe UI Semilight" panose="020B0402040204020203" pitchFamily="34" charset="0"/>
                <a:cs typeface="Segoe UI Semilight" panose="020B0402040204020203" pitchFamily="34" charset="0"/>
              </a:rPr>
              <a:t>Identify the monthly infrastructure cost for </a:t>
            </a:r>
            <a:br>
              <a:rPr lang="en-US" sz="2800" dirty="0">
                <a:solidFill>
                  <a:schemeClr val="bg1"/>
                </a:solidFill>
                <a:latin typeface="Segoe UI Semilight" panose="020B0402040204020203" pitchFamily="34" charset="0"/>
                <a:cs typeface="Segoe UI Semilight" panose="020B0402040204020203" pitchFamily="34" charset="0"/>
              </a:rPr>
            </a:br>
            <a:r>
              <a:rPr lang="en-US" sz="2800" dirty="0">
                <a:solidFill>
                  <a:schemeClr val="bg1"/>
                </a:solidFill>
                <a:latin typeface="Segoe UI Semilight" panose="020B0402040204020203" pitchFamily="34" charset="0"/>
                <a:cs typeface="Segoe UI Semilight" panose="020B0402040204020203" pitchFamily="34" charset="0"/>
              </a:rPr>
              <a:t>operating the new solution</a:t>
            </a:r>
          </a:p>
        </p:txBody>
      </p:sp>
    </p:spTree>
    <p:extLst>
      <p:ext uri="{BB962C8B-B14F-4D97-AF65-F5344CB8AC3E}">
        <p14:creationId xmlns:p14="http://schemas.microsoft.com/office/powerpoint/2010/main" val="263172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chemeClr val="bg1"/>
                </a:solidFill>
              </a:rPr>
              <a:t>Customer objections</a:t>
            </a:r>
          </a:p>
        </p:txBody>
      </p:sp>
      <p:sp>
        <p:nvSpPr>
          <p:cNvPr id="3" name="Content Placeholder 2"/>
          <p:cNvSpPr>
            <a:spLocks noGrp="1"/>
          </p:cNvSpPr>
          <p:nvPr>
            <p:ph sz="quarter" idx="10"/>
          </p:nvPr>
        </p:nvSpPr>
        <p:spPr>
          <a:xfrm>
            <a:off x="269239" y="1663947"/>
            <a:ext cx="11589386" cy="6346353"/>
          </a:xfrm>
        </p:spPr>
        <p:txBody>
          <a:bodyPr/>
          <a:lstStyle/>
          <a:p>
            <a:pPr lvl="0"/>
            <a:r>
              <a:rPr lang="en-US" sz="2800" dirty="0">
                <a:solidFill>
                  <a:schemeClr val="bg1"/>
                </a:solidFill>
                <a:latin typeface="Segoe UI Semilight" panose="020B0402040204020203" pitchFamily="34" charset="0"/>
                <a:cs typeface="Segoe UI Semilight" panose="020B0402040204020203" pitchFamily="34" charset="0"/>
              </a:rPr>
              <a:t>If I have already paid for my hardware to host my dev/test environment, how am I getting any cost savings by moving it to Azure?  How much more is your cloud solution costing me?</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What if I need my cloud resources to access on-premises resources?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Will Azure meet our security and compliance requirements?</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Do I have to pay for resources when they are stopped?</a:t>
            </a:r>
            <a:br>
              <a:rPr lang="en-US" sz="2800" dirty="0">
                <a:solidFill>
                  <a:schemeClr val="bg1"/>
                </a:solidFill>
                <a:latin typeface="Segoe UI Semilight" panose="020B0402040204020203" pitchFamily="34" charset="0"/>
                <a:cs typeface="Segoe UI Semilight" panose="020B0402040204020203" pitchFamily="34" charset="0"/>
              </a:rPr>
            </a:br>
            <a:endParaRPr lang="en-US" sz="2800" dirty="0">
              <a:solidFill>
                <a:schemeClr val="bg1"/>
              </a:solidFill>
              <a:latin typeface="Segoe UI Semilight" panose="020B0402040204020203" pitchFamily="34" charset="0"/>
              <a:cs typeface="Segoe UI Semilight" panose="020B0402040204020203" pitchFamily="34" charset="0"/>
            </a:endParaRPr>
          </a:p>
          <a:p>
            <a:pPr lvl="0"/>
            <a:r>
              <a:rPr lang="en-US" sz="2800" dirty="0">
                <a:solidFill>
                  <a:schemeClr val="bg1"/>
                </a:solidFill>
                <a:latin typeface="Segoe UI Semilight" panose="020B0402040204020203" pitchFamily="34" charset="0"/>
                <a:cs typeface="Segoe UI Semilight" panose="020B0402040204020203" pitchFamily="34" charset="0"/>
              </a:rPr>
              <a:t>For my dev environment, can I automate stopping VMs during idle times?</a:t>
            </a:r>
          </a:p>
        </p:txBody>
      </p:sp>
    </p:spTree>
    <p:extLst>
      <p:ext uri="{BB962C8B-B14F-4D97-AF65-F5344CB8AC3E}">
        <p14:creationId xmlns:p14="http://schemas.microsoft.com/office/powerpoint/2010/main" val="3358054335"/>
      </p:ext>
    </p:extLst>
  </p:cSld>
  <p:clrMapOvr>
    <a:masterClrMapping/>
  </p:clrMapOvr>
  <p:transition>
    <p:fade/>
  </p:transition>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4597</Words>
  <Application>Microsoft Office PowerPoint</Application>
  <PresentationFormat>Widescreen</PresentationFormat>
  <Paragraphs>442</Paragraphs>
  <Slides>48</Slides>
  <Notes>48</Notes>
  <HiddenSlides>0</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48</vt:i4>
      </vt:variant>
    </vt:vector>
  </HeadingPairs>
  <TitlesOfParts>
    <vt:vector size="63" baseType="lpstr">
      <vt:lpstr>Arial</vt:lpstr>
      <vt:lpstr>Calibri</vt:lpstr>
      <vt:lpstr>Consolas</vt:lpstr>
      <vt:lpstr>Segoe Pro</vt:lpstr>
      <vt:lpstr>Segoe Pro Light</vt:lpstr>
      <vt:lpstr>Segoe UI</vt:lpstr>
      <vt:lpstr>Segoe UI Light</vt:lpstr>
      <vt:lpstr>Segoe UI Semilight</vt:lpstr>
      <vt:lpstr>Symbol</vt:lpstr>
      <vt:lpstr>Wingdings</vt:lpstr>
      <vt:lpstr>Server and Cloud 2013</vt:lpstr>
      <vt:lpstr>1_Windows Azure</vt:lpstr>
      <vt:lpstr>C+E Readiness Template</vt:lpstr>
      <vt:lpstr>1_C+E Readiness Template</vt:lpstr>
      <vt:lpstr>Worksheet</vt:lpstr>
      <vt:lpstr>SAP NetWeaver on Azure</vt:lpstr>
      <vt:lpstr>Abstract and learning objectives</vt:lpstr>
      <vt:lpstr>Step 1: Review the customer case study</vt:lpstr>
      <vt:lpstr>Customer situation</vt:lpstr>
      <vt:lpstr>Customer situation (continued)</vt:lpstr>
      <vt:lpstr>Customer situation (continued)</vt:lpstr>
      <vt:lpstr>Customer situation (continued)</vt:lpstr>
      <vt:lpstr>Customer needs</vt:lpstr>
      <vt:lpstr>Customer objections</vt:lpstr>
      <vt:lpstr>Customer environment</vt:lpstr>
      <vt:lpstr>Contoso current SAP state/benefits of migration to Azure </vt:lpstr>
      <vt:lpstr>How to size SAP on Azure VM </vt:lpstr>
      <vt:lpstr>Baseline knowledge for SAP as a service on Azure</vt:lpstr>
      <vt:lpstr>SAP business suite, NetWeaver – with HA and DR </vt:lpstr>
      <vt:lpstr>Online Azure pricing calculator</vt:lpstr>
      <vt:lpstr>Azure reserved VM instances (RI) and Azure hybrid benefit (AHUB)</vt:lpstr>
      <vt:lpstr>Requirements</vt:lpstr>
      <vt:lpstr>Common scenarios</vt:lpstr>
      <vt:lpstr>Common scenarios</vt:lpstr>
      <vt:lpstr>Step 2: Design the solution</vt:lpstr>
      <vt:lpstr>Step 3: Present the solution</vt:lpstr>
      <vt:lpstr>Wrap-up</vt:lpstr>
      <vt:lpstr>Preferred target audience</vt:lpstr>
      <vt:lpstr>Contoso current SAP state/benefits of migration to Azure </vt:lpstr>
      <vt:lpstr>How to size SAP on Azure VM </vt:lpstr>
      <vt:lpstr>SAP business suite, NetWeaver – with HA and DR </vt:lpstr>
      <vt:lpstr>Cost estimate assumptions</vt:lpstr>
      <vt:lpstr>Preferred solution cost</vt:lpstr>
      <vt:lpstr>Preferred solution cost</vt:lpstr>
      <vt:lpstr>Azure VM design tips</vt:lpstr>
      <vt:lpstr>Process to optimize SAP landscape</vt:lpstr>
      <vt:lpstr>SAP on Azure certifications (Any DB)</vt:lpstr>
      <vt:lpstr>Qualifying SAP on Azure Opportunities (Any DB) </vt:lpstr>
      <vt:lpstr>Modernizing SAP platform on Microsoft Cloud OS</vt:lpstr>
      <vt:lpstr>Azure VM Options for SAP Applications</vt:lpstr>
      <vt:lpstr>Benefits</vt:lpstr>
      <vt:lpstr>Preferred solution</vt:lpstr>
      <vt:lpstr>Preferred solution</vt:lpstr>
      <vt:lpstr>Preferred solution</vt:lpstr>
      <vt:lpstr>Preferred solution</vt:lpstr>
      <vt:lpstr>Preferred solution</vt:lpstr>
      <vt:lpstr>Preferred objections handling</vt:lpstr>
      <vt:lpstr>Preferred objections handling</vt:lpstr>
      <vt:lpstr>Preferred objections handling</vt:lpstr>
      <vt:lpstr>Preferred objections handling</vt:lpstr>
      <vt:lpstr>Preferred objections handling</vt:lpstr>
      <vt:lpstr>Customer quote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2018-06-29T17:09:48Z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